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73" r:id="rId2"/>
    <p:sldId id="274" r:id="rId3"/>
    <p:sldId id="276" r:id="rId4"/>
    <p:sldId id="257" r:id="rId5"/>
    <p:sldId id="266" r:id="rId6"/>
    <p:sldId id="277" r:id="rId7"/>
    <p:sldId id="258" r:id="rId8"/>
    <p:sldId id="259" r:id="rId9"/>
    <p:sldId id="260" r:id="rId10"/>
    <p:sldId id="261" r:id="rId11"/>
    <p:sldId id="278" r:id="rId12"/>
    <p:sldId id="262" r:id="rId13"/>
    <p:sldId id="263" r:id="rId14"/>
    <p:sldId id="267" r:id="rId15"/>
    <p:sldId id="264" r:id="rId16"/>
    <p:sldId id="279" r:id="rId17"/>
    <p:sldId id="265" r:id="rId18"/>
    <p:sldId id="268" r:id="rId19"/>
    <p:sldId id="280" r:id="rId20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3548" autoAdjust="0"/>
  </p:normalViewPr>
  <p:slideViewPr>
    <p:cSldViewPr snapToGrid="0">
      <p:cViewPr varScale="1">
        <p:scale>
          <a:sx n="78" d="100"/>
          <a:sy n="78" d="100"/>
        </p:scale>
        <p:origin x="87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C1EAA1-1E06-4CDE-8924-B2F28C3B50A9}" type="datetimeFigureOut">
              <a:rPr lang="ru-RU" smtClean="0"/>
              <a:t>20.11.2022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C543E7-DBC2-4896-8155-C9233AD1F00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391053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 примерах показаны руки в ожидании (это нужно объяснить). Потому что для некоторых яку важно, с каким ожиданием они выигрывают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C543E7-DBC2-4896-8155-C9233AD1F000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966404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C543E7-DBC2-4896-8155-C9233AD1F000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467557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C543E7-DBC2-4896-8155-C9233AD1F000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023378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91C001-AE13-E9C7-27F6-03721BABAC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F656CFD2-FE2F-1E35-48DA-0FE4FA3053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3A122A4-0065-7263-8DD3-4941612937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23A3C-A697-4B72-8FA5-0074F81FA507}" type="datetimeFigureOut">
              <a:rPr lang="ru-RU" smtClean="0"/>
              <a:t>20.11.2022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18C47EA-B468-DCF9-FCBD-23F885BBD9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898240A-D2B3-D1F5-0420-E02A5C396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4D5CF-9B54-4982-ADDE-75800C079BD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308628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C4CF6F1-38C5-2925-708A-6351F66E9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9E45A88A-41F9-5F78-1F3A-5D44ECA40E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2E99BB8-3F96-D2D4-F672-3A41DCBC4F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23A3C-A697-4B72-8FA5-0074F81FA507}" type="datetimeFigureOut">
              <a:rPr lang="ru-RU" smtClean="0"/>
              <a:t>20.11.2022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0F07D89-876A-5CF6-13E5-1C11C7F6C7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97BE5AA-D490-175F-B6BB-E31D085358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4D5CF-9B54-4982-ADDE-75800C079BD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32380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277FD474-10D0-BD02-68D8-1A150DBB454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B6F85732-0111-1651-E017-FFC27D5F14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9A7FDFB-A7F8-57EF-792E-D522B7D4FA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23A3C-A697-4B72-8FA5-0074F81FA507}" type="datetimeFigureOut">
              <a:rPr lang="ru-RU" smtClean="0"/>
              <a:t>20.11.2022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CCBA651-7F43-7D99-14A1-276D225434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9436E28-4CEA-1789-B6CD-239E3AF85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4D5CF-9B54-4982-ADDE-75800C079BD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390291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16F71A6-010F-C19E-C02F-FFB69C1B3B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2D8760C-C01B-4FB3-777A-233CE0C92A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ADCA2CC-4815-FDDC-214C-D1A5E88DC9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23A3C-A697-4B72-8FA5-0074F81FA507}" type="datetimeFigureOut">
              <a:rPr lang="ru-RU" smtClean="0"/>
              <a:t>20.11.2022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F8E9816-C24A-2DE8-16E7-AB06FB2838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07624C7-D9B7-3719-281A-B584A9347D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4D5CF-9B54-4982-ADDE-75800C079BD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15417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1549B13-2B15-3ADA-F767-BD110CEFC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FA9429C-D3A3-C202-A0AA-CA1E68BE09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FF6A9F7-5D09-0477-8721-DF31D12DAB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23A3C-A697-4B72-8FA5-0074F81FA507}" type="datetimeFigureOut">
              <a:rPr lang="ru-RU" smtClean="0"/>
              <a:t>20.11.2022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DF3754-F90D-EDBB-0811-1DE32265B3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B6C491C-0953-6C84-90F0-BD25C39697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4D5CF-9B54-4982-ADDE-75800C079BD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971259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355E9E0-2207-6964-A48C-B68302B3B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1B83A39-B3D1-C52B-B90C-75AEC7BE0D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31F6E660-FC75-9A50-8521-6A4E58974A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BF8141B-9A0F-A1CE-BE9D-7C3E55CEEF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23A3C-A697-4B72-8FA5-0074F81FA507}" type="datetimeFigureOut">
              <a:rPr lang="ru-RU" smtClean="0"/>
              <a:t>20.11.2022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84A76C9-72F2-2AC5-D855-BDE3CEDA72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9C742FB-F239-665E-C31C-0A2F8DA1FD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4D5CF-9B54-4982-ADDE-75800C079BD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303494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67EA95-25D6-AC2D-1F08-AB74E5CF2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0F04C52-74D2-6D87-9737-F10F9A3624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8BF80067-4CEA-D3B7-7283-6208DF2F85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644F4347-B0AA-BFF6-718B-62DBB223F6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D00B3793-FC52-304F-9C32-A767C0FF4D5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92E2E45B-8953-41B8-5B7A-7AB5FA8894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23A3C-A697-4B72-8FA5-0074F81FA507}" type="datetimeFigureOut">
              <a:rPr lang="ru-RU" smtClean="0"/>
              <a:t>20.11.2022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915FD3B0-09B3-4ED7-B215-BF8EB7218C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BD3AF4DC-9B6F-0C8B-E3BE-AC866025B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4D5CF-9B54-4982-ADDE-75800C079BD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219469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2C5345-FAB2-9AFF-7A5D-66ED45B045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284AE82A-E95C-44EF-CF2B-86C41E1247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23A3C-A697-4B72-8FA5-0074F81FA507}" type="datetimeFigureOut">
              <a:rPr lang="ru-RU" smtClean="0"/>
              <a:t>20.11.2022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8162FAF3-F0B6-9673-5FE2-2312B42CCB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41D06EEB-9138-7746-F0EE-35126EBDD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4D5CF-9B54-4982-ADDE-75800C079BD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041075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832B90AF-F463-C40E-495E-830DAF822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23A3C-A697-4B72-8FA5-0074F81FA507}" type="datetimeFigureOut">
              <a:rPr lang="ru-RU" smtClean="0"/>
              <a:t>20.11.2022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D241D63A-C4C5-1D88-7C54-8DF85FC763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D90682E-C5B2-32CF-F880-D0AD55F911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4D5CF-9B54-4982-ADDE-75800C079BD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873776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E16C71-EA37-4CF9-528D-ADB51544F1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2F12D7D-6135-F0B7-EF0D-1E0852B529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9A662713-382B-0C95-1448-DD7FB56787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80CD725-519E-4BAE-3EDB-7363E9C679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23A3C-A697-4B72-8FA5-0074F81FA507}" type="datetimeFigureOut">
              <a:rPr lang="ru-RU" smtClean="0"/>
              <a:t>20.11.2022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70AC547-013D-90C9-7F86-E5A611805F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5CD9B5A-7587-0728-562D-5CEB644B3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4D5CF-9B54-4982-ADDE-75800C079BD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360169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17A725E-0D57-E695-CDC3-99A9F9F380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114918C8-6FF9-92B0-7DFE-844FBB04D10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EA4AEA44-A77C-2B1F-2C20-84550084CA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2F3ECE8-E5EE-0798-546C-FC1DDB41E2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23A3C-A697-4B72-8FA5-0074F81FA507}" type="datetimeFigureOut">
              <a:rPr lang="ru-RU" smtClean="0"/>
              <a:t>20.11.2022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75A91D6-673D-2C6B-5616-27EF484C92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EF46927-7F23-F346-53DA-4417EAFAC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4D5CF-9B54-4982-ADDE-75800C079BD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200544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C23DA9F-321D-82D2-705D-1907B56DDB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5482886-7810-BCE2-83ED-395D86B8AB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B26CCB2-69D3-7959-5282-C63369B4CC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023A3C-A697-4B72-8FA5-0074F81FA507}" type="datetimeFigureOut">
              <a:rPr lang="ru-RU" smtClean="0"/>
              <a:t>20.11.2022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7247099-340A-C1D1-84D0-4AFAE60C95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736ECD6-B462-33C6-0155-D16F0E44FF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64D5CF-9B54-4982-ADDE-75800C079BD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66340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3.png"/><Relationship Id="rId18" Type="http://schemas.openxmlformats.org/officeDocument/2006/relationships/image" Target="../media/image56.png"/><Relationship Id="rId3" Type="http://schemas.openxmlformats.org/officeDocument/2006/relationships/image" Target="../media/image50.png"/><Relationship Id="rId21" Type="http://schemas.openxmlformats.org/officeDocument/2006/relationships/image" Target="../media/image59.png"/><Relationship Id="rId7" Type="http://schemas.openxmlformats.org/officeDocument/2006/relationships/image" Target="../media/image47.png"/><Relationship Id="rId12" Type="http://schemas.openxmlformats.org/officeDocument/2006/relationships/image" Target="../media/image41.png"/><Relationship Id="rId17" Type="http://schemas.openxmlformats.org/officeDocument/2006/relationships/image" Target="../media/image44.png"/><Relationship Id="rId2" Type="http://schemas.openxmlformats.org/officeDocument/2006/relationships/image" Target="../media/image24.png"/><Relationship Id="rId16" Type="http://schemas.openxmlformats.org/officeDocument/2006/relationships/image" Target="../media/image43.png"/><Relationship Id="rId20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11" Type="http://schemas.openxmlformats.org/officeDocument/2006/relationships/image" Target="../media/image32.png"/><Relationship Id="rId5" Type="http://schemas.openxmlformats.org/officeDocument/2006/relationships/image" Target="../media/image51.png"/><Relationship Id="rId15" Type="http://schemas.openxmlformats.org/officeDocument/2006/relationships/image" Target="../media/image55.png"/><Relationship Id="rId10" Type="http://schemas.openxmlformats.org/officeDocument/2006/relationships/image" Target="../media/image31.png"/><Relationship Id="rId19" Type="http://schemas.openxmlformats.org/officeDocument/2006/relationships/image" Target="../media/image57.png"/><Relationship Id="rId4" Type="http://schemas.openxmlformats.org/officeDocument/2006/relationships/image" Target="../media/image14.png"/><Relationship Id="rId9" Type="http://schemas.openxmlformats.org/officeDocument/2006/relationships/image" Target="../media/image30.png"/><Relationship Id="rId14" Type="http://schemas.openxmlformats.org/officeDocument/2006/relationships/image" Target="../media/image5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20.png"/><Relationship Id="rId18" Type="http://schemas.openxmlformats.org/officeDocument/2006/relationships/image" Target="../media/image30.png"/><Relationship Id="rId26" Type="http://schemas.openxmlformats.org/officeDocument/2006/relationships/image" Target="../media/image43.png"/><Relationship Id="rId39" Type="http://schemas.openxmlformats.org/officeDocument/2006/relationships/image" Target="../media/image40.png"/><Relationship Id="rId3" Type="http://schemas.openxmlformats.org/officeDocument/2006/relationships/image" Target="../media/image4.png"/><Relationship Id="rId21" Type="http://schemas.openxmlformats.org/officeDocument/2006/relationships/image" Target="../media/image50.png"/><Relationship Id="rId34" Type="http://schemas.openxmlformats.org/officeDocument/2006/relationships/image" Target="../media/image21.png"/><Relationship Id="rId7" Type="http://schemas.openxmlformats.org/officeDocument/2006/relationships/image" Target="../media/image12.png"/><Relationship Id="rId12" Type="http://schemas.openxmlformats.org/officeDocument/2006/relationships/image" Target="../media/image19.png"/><Relationship Id="rId17" Type="http://schemas.openxmlformats.org/officeDocument/2006/relationships/image" Target="../media/image29.png"/><Relationship Id="rId25" Type="http://schemas.openxmlformats.org/officeDocument/2006/relationships/image" Target="../media/image27.png"/><Relationship Id="rId33" Type="http://schemas.openxmlformats.org/officeDocument/2006/relationships/image" Target="../media/image42.png"/><Relationship Id="rId38" Type="http://schemas.openxmlformats.org/officeDocument/2006/relationships/image" Target="../media/image39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5.png"/><Relationship Id="rId20" Type="http://schemas.openxmlformats.org/officeDocument/2006/relationships/image" Target="../media/image32.png"/><Relationship Id="rId29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11" Type="http://schemas.openxmlformats.org/officeDocument/2006/relationships/image" Target="../media/image18.png"/><Relationship Id="rId24" Type="http://schemas.openxmlformats.org/officeDocument/2006/relationships/image" Target="../media/image26.png"/><Relationship Id="rId32" Type="http://schemas.openxmlformats.org/officeDocument/2006/relationships/image" Target="../media/image49.png"/><Relationship Id="rId37" Type="http://schemas.openxmlformats.org/officeDocument/2006/relationships/image" Target="../media/image38.png"/><Relationship Id="rId40" Type="http://schemas.openxmlformats.org/officeDocument/2006/relationships/image" Target="../media/image41.png"/><Relationship Id="rId5" Type="http://schemas.openxmlformats.org/officeDocument/2006/relationships/image" Target="../media/image10.png"/><Relationship Id="rId15" Type="http://schemas.openxmlformats.org/officeDocument/2006/relationships/image" Target="../media/image24.png"/><Relationship Id="rId23" Type="http://schemas.openxmlformats.org/officeDocument/2006/relationships/image" Target="../media/image52.png"/><Relationship Id="rId28" Type="http://schemas.openxmlformats.org/officeDocument/2006/relationships/image" Target="../media/image45.png"/><Relationship Id="rId36" Type="http://schemas.openxmlformats.org/officeDocument/2006/relationships/image" Target="../media/image23.png"/><Relationship Id="rId10" Type="http://schemas.openxmlformats.org/officeDocument/2006/relationships/image" Target="../media/image17.png"/><Relationship Id="rId19" Type="http://schemas.openxmlformats.org/officeDocument/2006/relationships/image" Target="../media/image31.png"/><Relationship Id="rId31" Type="http://schemas.openxmlformats.org/officeDocument/2006/relationships/image" Target="../media/image48.png"/><Relationship Id="rId4" Type="http://schemas.openxmlformats.org/officeDocument/2006/relationships/image" Target="../media/image9.png"/><Relationship Id="rId9" Type="http://schemas.openxmlformats.org/officeDocument/2006/relationships/image" Target="../media/image16.png"/><Relationship Id="rId14" Type="http://schemas.openxmlformats.org/officeDocument/2006/relationships/image" Target="../media/image28.png"/><Relationship Id="rId22" Type="http://schemas.openxmlformats.org/officeDocument/2006/relationships/image" Target="../media/image51.png"/><Relationship Id="rId27" Type="http://schemas.openxmlformats.org/officeDocument/2006/relationships/image" Target="../media/image44.png"/><Relationship Id="rId30" Type="http://schemas.openxmlformats.org/officeDocument/2006/relationships/image" Target="../media/image47.png"/><Relationship Id="rId35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23.png"/><Relationship Id="rId18" Type="http://schemas.openxmlformats.org/officeDocument/2006/relationships/image" Target="../media/image33.png"/><Relationship Id="rId3" Type="http://schemas.openxmlformats.org/officeDocument/2006/relationships/image" Target="../media/image24.png"/><Relationship Id="rId21" Type="http://schemas.openxmlformats.org/officeDocument/2006/relationships/image" Target="../media/image36.png"/><Relationship Id="rId7" Type="http://schemas.openxmlformats.org/officeDocument/2006/relationships/image" Target="../media/image31.png"/><Relationship Id="rId12" Type="http://schemas.openxmlformats.org/officeDocument/2006/relationships/image" Target="../media/image22.png"/><Relationship Id="rId17" Type="http://schemas.openxmlformats.org/officeDocument/2006/relationships/image" Target="../media/image5.png"/><Relationship Id="rId2" Type="http://schemas.openxmlformats.org/officeDocument/2006/relationships/image" Target="../media/image28.png"/><Relationship Id="rId16" Type="http://schemas.openxmlformats.org/officeDocument/2006/relationships/image" Target="../media/image16.png"/><Relationship Id="rId20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11" Type="http://schemas.openxmlformats.org/officeDocument/2006/relationships/image" Target="../media/image21.png"/><Relationship Id="rId24" Type="http://schemas.openxmlformats.org/officeDocument/2006/relationships/image" Target="../media/image14.png"/><Relationship Id="rId5" Type="http://schemas.openxmlformats.org/officeDocument/2006/relationships/image" Target="../media/image29.png"/><Relationship Id="rId15" Type="http://schemas.openxmlformats.org/officeDocument/2006/relationships/image" Target="../media/image12.png"/><Relationship Id="rId23" Type="http://schemas.openxmlformats.org/officeDocument/2006/relationships/image" Target="../media/image37.png"/><Relationship Id="rId10" Type="http://schemas.openxmlformats.org/officeDocument/2006/relationships/image" Target="../media/image27.png"/><Relationship Id="rId19" Type="http://schemas.openxmlformats.org/officeDocument/2006/relationships/image" Target="../media/image34.png"/><Relationship Id="rId4" Type="http://schemas.openxmlformats.org/officeDocument/2006/relationships/image" Target="../media/image25.png"/><Relationship Id="rId9" Type="http://schemas.openxmlformats.org/officeDocument/2006/relationships/image" Target="../media/image26.png"/><Relationship Id="rId14" Type="http://schemas.openxmlformats.org/officeDocument/2006/relationships/image" Target="../media/image11.png"/><Relationship Id="rId22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9.png"/><Relationship Id="rId7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17.png"/><Relationship Id="rId4" Type="http://schemas.openxmlformats.org/officeDocument/2006/relationships/image" Target="../media/image10.png"/><Relationship Id="rId9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20.png"/><Relationship Id="rId3" Type="http://schemas.openxmlformats.org/officeDocument/2006/relationships/image" Target="../media/image4.png"/><Relationship Id="rId7" Type="http://schemas.openxmlformats.org/officeDocument/2006/relationships/image" Target="../media/image12.png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18.png"/><Relationship Id="rId5" Type="http://schemas.openxmlformats.org/officeDocument/2006/relationships/image" Target="../media/image10.png"/><Relationship Id="rId10" Type="http://schemas.openxmlformats.org/officeDocument/2006/relationships/image" Target="../media/image17.png"/><Relationship Id="rId4" Type="http://schemas.openxmlformats.org/officeDocument/2006/relationships/image" Target="../media/image9.png"/><Relationship Id="rId9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28.png"/><Relationship Id="rId18" Type="http://schemas.openxmlformats.org/officeDocument/2006/relationships/image" Target="../media/image5.png"/><Relationship Id="rId3" Type="http://schemas.openxmlformats.org/officeDocument/2006/relationships/image" Target="../media/image21.png"/><Relationship Id="rId21" Type="http://schemas.openxmlformats.org/officeDocument/2006/relationships/image" Target="../media/image35.png"/><Relationship Id="rId7" Type="http://schemas.openxmlformats.org/officeDocument/2006/relationships/image" Target="../media/image25.png"/><Relationship Id="rId12" Type="http://schemas.openxmlformats.org/officeDocument/2006/relationships/image" Target="../media/image27.png"/><Relationship Id="rId17" Type="http://schemas.openxmlformats.org/officeDocument/2006/relationships/image" Target="../media/image32.png"/><Relationship Id="rId25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31.png"/><Relationship Id="rId20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11" Type="http://schemas.openxmlformats.org/officeDocument/2006/relationships/image" Target="../media/image26.png"/><Relationship Id="rId24" Type="http://schemas.openxmlformats.org/officeDocument/2006/relationships/image" Target="../media/image37.png"/><Relationship Id="rId5" Type="http://schemas.openxmlformats.org/officeDocument/2006/relationships/image" Target="../media/image23.png"/><Relationship Id="rId15" Type="http://schemas.openxmlformats.org/officeDocument/2006/relationships/image" Target="../media/image30.png"/><Relationship Id="rId23" Type="http://schemas.openxmlformats.org/officeDocument/2006/relationships/image" Target="../media/image10.png"/><Relationship Id="rId10" Type="http://schemas.openxmlformats.org/officeDocument/2006/relationships/image" Target="../media/image16.png"/><Relationship Id="rId19" Type="http://schemas.openxmlformats.org/officeDocument/2006/relationships/image" Target="../media/image33.png"/><Relationship Id="rId4" Type="http://schemas.openxmlformats.org/officeDocument/2006/relationships/image" Target="../media/image22.png"/><Relationship Id="rId9" Type="http://schemas.openxmlformats.org/officeDocument/2006/relationships/image" Target="../media/image12.png"/><Relationship Id="rId14" Type="http://schemas.openxmlformats.org/officeDocument/2006/relationships/image" Target="../media/image29.png"/><Relationship Id="rId22" Type="http://schemas.openxmlformats.org/officeDocument/2006/relationships/image" Target="../media/image3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16.png"/><Relationship Id="rId18" Type="http://schemas.openxmlformats.org/officeDocument/2006/relationships/image" Target="../media/image18.png"/><Relationship Id="rId3" Type="http://schemas.openxmlformats.org/officeDocument/2006/relationships/image" Target="../media/image22.png"/><Relationship Id="rId21" Type="http://schemas.openxmlformats.org/officeDocument/2006/relationships/image" Target="../media/image30.png"/><Relationship Id="rId7" Type="http://schemas.openxmlformats.org/officeDocument/2006/relationships/image" Target="../media/image40.png"/><Relationship Id="rId12" Type="http://schemas.openxmlformats.org/officeDocument/2006/relationships/image" Target="../media/image12.png"/><Relationship Id="rId17" Type="http://schemas.openxmlformats.org/officeDocument/2006/relationships/image" Target="../media/image46.png"/><Relationship Id="rId2" Type="http://schemas.openxmlformats.org/officeDocument/2006/relationships/image" Target="../media/image21.png"/><Relationship Id="rId16" Type="http://schemas.openxmlformats.org/officeDocument/2006/relationships/image" Target="../media/image45.png"/><Relationship Id="rId20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11" Type="http://schemas.openxmlformats.org/officeDocument/2006/relationships/image" Target="../media/image11.png"/><Relationship Id="rId24" Type="http://schemas.openxmlformats.org/officeDocument/2006/relationships/image" Target="../media/image49.png"/><Relationship Id="rId5" Type="http://schemas.openxmlformats.org/officeDocument/2006/relationships/image" Target="../media/image38.png"/><Relationship Id="rId15" Type="http://schemas.openxmlformats.org/officeDocument/2006/relationships/image" Target="../media/image44.png"/><Relationship Id="rId23" Type="http://schemas.openxmlformats.org/officeDocument/2006/relationships/image" Target="../media/image32.png"/><Relationship Id="rId10" Type="http://schemas.openxmlformats.org/officeDocument/2006/relationships/image" Target="../media/image20.png"/><Relationship Id="rId19" Type="http://schemas.openxmlformats.org/officeDocument/2006/relationships/image" Target="../media/image47.png"/><Relationship Id="rId4" Type="http://schemas.openxmlformats.org/officeDocument/2006/relationships/image" Target="../media/image23.png"/><Relationship Id="rId9" Type="http://schemas.openxmlformats.org/officeDocument/2006/relationships/image" Target="../media/image42.png"/><Relationship Id="rId14" Type="http://schemas.openxmlformats.org/officeDocument/2006/relationships/image" Target="../media/image43.png"/><Relationship Id="rId22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96BB05A0-62AE-4351-C2DB-40955BB861A0}"/>
              </a:ext>
            </a:extLst>
          </p:cNvPr>
          <p:cNvSpPr/>
          <p:nvPr/>
        </p:nvSpPr>
        <p:spPr>
          <a:xfrm>
            <a:off x="-111967" y="279918"/>
            <a:ext cx="10207689" cy="401196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: скругленные углы 5">
            <a:extLst>
              <a:ext uri="{FF2B5EF4-FFF2-40B4-BE49-F238E27FC236}">
                <a16:creationId xmlns:a16="http://schemas.microsoft.com/office/drawing/2014/main" id="{69A95BC9-C42C-19C7-1611-AC8A0D70EC4F}"/>
              </a:ext>
            </a:extLst>
          </p:cNvPr>
          <p:cNvSpPr/>
          <p:nvPr/>
        </p:nvSpPr>
        <p:spPr>
          <a:xfrm>
            <a:off x="-111967" y="664729"/>
            <a:ext cx="9293290" cy="401196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9B40F332-652E-337E-54F9-181759235B7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817992" y="852137"/>
            <a:ext cx="4907952" cy="654393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2820BF3-3690-98E2-CE06-DAE54ADE1F81}"/>
              </a:ext>
            </a:extLst>
          </p:cNvPr>
          <p:cNvSpPr txBox="1"/>
          <p:nvPr/>
        </p:nvSpPr>
        <p:spPr>
          <a:xfrm>
            <a:off x="5632578" y="2678702"/>
            <a:ext cx="608356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5400" b="1" dirty="0">
                <a:solidFill>
                  <a:srgbClr val="C00000"/>
                </a:solidFill>
              </a:rPr>
              <a:t>ПРИНЦИП</a:t>
            </a:r>
          </a:p>
          <a:p>
            <a:pPr algn="r"/>
            <a:r>
              <a:rPr lang="ru-RU" sz="5400" b="1" dirty="0">
                <a:solidFill>
                  <a:srgbClr val="C00000"/>
                </a:solidFill>
              </a:rPr>
              <a:t>ЯКУ</a:t>
            </a:r>
          </a:p>
        </p:txBody>
      </p:sp>
      <p:sp>
        <p:nvSpPr>
          <p:cNvPr id="13" name="Прямоугольник: скругленные углы 12">
            <a:extLst>
              <a:ext uri="{FF2B5EF4-FFF2-40B4-BE49-F238E27FC236}">
                <a16:creationId xmlns:a16="http://schemas.microsoft.com/office/drawing/2014/main" id="{70EDD7F5-F0AF-058F-C327-2CA46C517B8B}"/>
              </a:ext>
            </a:extLst>
          </p:cNvPr>
          <p:cNvSpPr/>
          <p:nvPr/>
        </p:nvSpPr>
        <p:spPr>
          <a:xfrm>
            <a:off x="9865359" y="5934269"/>
            <a:ext cx="1850779" cy="643813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ru-RU" dirty="0">
                <a:solidFill>
                  <a:schemeClr val="bg1"/>
                </a:solidFill>
              </a:rPr>
              <a:t>ЗАНЯТИЕ 3</a:t>
            </a:r>
          </a:p>
        </p:txBody>
      </p:sp>
    </p:spTree>
    <p:extLst>
      <p:ext uri="{BB962C8B-B14F-4D97-AF65-F5344CB8AC3E}">
        <p14:creationId xmlns:p14="http://schemas.microsoft.com/office/powerpoint/2010/main" val="2718597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8DAFEF-7F36-425C-558E-3357E6087CAF}"/>
              </a:ext>
            </a:extLst>
          </p:cNvPr>
          <p:cNvSpPr txBox="1"/>
          <p:nvPr/>
        </p:nvSpPr>
        <p:spPr>
          <a:xfrm>
            <a:off x="9384145" y="1596728"/>
            <a:ext cx="20795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Рука, состоящая </a:t>
            </a:r>
            <a:r>
              <a:rPr lang="ru-RU" b="1" dirty="0"/>
              <a:t>полностью из </a:t>
            </a:r>
            <a:r>
              <a:rPr lang="ru-RU" b="1" dirty="0" err="1"/>
              <a:t>понов</a:t>
            </a:r>
            <a:r>
              <a:rPr lang="ru-RU" b="1" dirty="0"/>
              <a:t> и</a:t>
            </a:r>
            <a:r>
              <a:rPr lang="en-US" b="1" dirty="0"/>
              <a:t>/</a:t>
            </a:r>
            <a:r>
              <a:rPr lang="ru-RU" b="1" dirty="0"/>
              <a:t>или </a:t>
            </a:r>
            <a:r>
              <a:rPr lang="ru-RU" b="1" dirty="0" err="1"/>
              <a:t>канов</a:t>
            </a:r>
            <a:r>
              <a:rPr lang="ru-RU" b="1" dirty="0"/>
              <a:t> 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326813-5B49-5EC5-1BF4-D0970D6D366D}"/>
              </a:ext>
            </a:extLst>
          </p:cNvPr>
          <p:cNvSpPr txBox="1"/>
          <p:nvPr/>
        </p:nvSpPr>
        <p:spPr>
          <a:xfrm>
            <a:off x="9384145" y="3510327"/>
            <a:ext cx="23072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Рука </a:t>
            </a:r>
            <a:r>
              <a:rPr lang="ru-RU" b="1" dirty="0"/>
              <a:t>только из </a:t>
            </a:r>
            <a:r>
              <a:rPr lang="ru-RU" b="1" dirty="0" err="1"/>
              <a:t>тайлов</a:t>
            </a:r>
            <a:r>
              <a:rPr lang="ru-RU" b="1" dirty="0"/>
              <a:t> одной масти и благородных </a:t>
            </a:r>
            <a:r>
              <a:rPr lang="ru-RU" b="1" dirty="0" err="1"/>
              <a:t>тайлов</a:t>
            </a:r>
            <a:r>
              <a:rPr lang="ru-RU" b="1" dirty="0"/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23D974-5E0E-5D41-FC32-A8BF22C51E93}"/>
              </a:ext>
            </a:extLst>
          </p:cNvPr>
          <p:cNvSpPr txBox="1"/>
          <p:nvPr/>
        </p:nvSpPr>
        <p:spPr>
          <a:xfrm>
            <a:off x="9384145" y="5234788"/>
            <a:ext cx="23072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Рука </a:t>
            </a:r>
            <a:r>
              <a:rPr lang="ru-RU" b="1" dirty="0"/>
              <a:t>полностью из </a:t>
            </a:r>
            <a:r>
              <a:rPr lang="ru-RU" b="1" dirty="0" err="1"/>
              <a:t>тайлов</a:t>
            </a:r>
            <a:r>
              <a:rPr lang="ru-RU" b="1" dirty="0"/>
              <a:t> одной масти</a:t>
            </a:r>
            <a:r>
              <a:rPr lang="ru-RU" dirty="0"/>
              <a:t>. Не сочетается с хон</a:t>
            </a:r>
            <a:r>
              <a:rPr lang="en-US" dirty="0"/>
              <a:t>’</a:t>
            </a:r>
            <a:r>
              <a:rPr lang="ru-RU" dirty="0" err="1"/>
              <a:t>ицу</a:t>
            </a:r>
            <a:endParaRPr lang="ru-RU" dirty="0"/>
          </a:p>
        </p:txBody>
      </p:sp>
      <p:sp>
        <p:nvSpPr>
          <p:cNvPr id="6" name="Прямоугольник: скругленные углы 5">
            <a:extLst>
              <a:ext uri="{FF2B5EF4-FFF2-40B4-BE49-F238E27FC236}">
                <a16:creationId xmlns:a16="http://schemas.microsoft.com/office/drawing/2014/main" id="{3EF04650-17E4-363C-C721-CCDA6C00EC27}"/>
              </a:ext>
            </a:extLst>
          </p:cNvPr>
          <p:cNvSpPr/>
          <p:nvPr/>
        </p:nvSpPr>
        <p:spPr>
          <a:xfrm>
            <a:off x="196594" y="298438"/>
            <a:ext cx="10979405" cy="718458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3600" dirty="0"/>
              <a:t>СТРУКТУРНЫЕ ЯКУ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DBE4AAB-B2B7-E9E2-9A78-346C50B260C1}"/>
              </a:ext>
            </a:extLst>
          </p:cNvPr>
          <p:cNvSpPr txBox="1"/>
          <p:nvPr/>
        </p:nvSpPr>
        <p:spPr>
          <a:xfrm>
            <a:off x="252633" y="1133121"/>
            <a:ext cx="15299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 err="1">
                <a:solidFill>
                  <a:srgbClr val="C00000"/>
                </a:solidFill>
              </a:rPr>
              <a:t>Тойтой</a:t>
            </a:r>
            <a:endParaRPr lang="ru-RU" sz="3200" b="1" dirty="0">
              <a:solidFill>
                <a:srgbClr val="C0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FD85EA-F7F8-E7C1-9EE5-B5064D550872}"/>
              </a:ext>
            </a:extLst>
          </p:cNvPr>
          <p:cNvSpPr txBox="1"/>
          <p:nvPr/>
        </p:nvSpPr>
        <p:spPr>
          <a:xfrm>
            <a:off x="299569" y="2465988"/>
            <a:ext cx="6628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/>
              <a:t>Стоимость: </a:t>
            </a:r>
            <a:r>
              <a:rPr lang="ru-RU" b="1" dirty="0">
                <a:solidFill>
                  <a:srgbClr val="C00000"/>
                </a:solidFill>
              </a:rPr>
              <a:t>2 хана</a:t>
            </a:r>
            <a:r>
              <a:rPr lang="ru-RU" dirty="0"/>
              <a:t> в любой руке</a:t>
            </a:r>
          </a:p>
        </p:txBody>
      </p:sp>
      <p:pic>
        <p:nvPicPr>
          <p:cNvPr id="8" name="Рисунок 7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738B178E-7BA5-73A0-DF4F-A2FDA4605B7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5751" y="1714729"/>
            <a:ext cx="571464" cy="751259"/>
          </a:xfrm>
          <a:prstGeom prst="rect">
            <a:avLst/>
          </a:prstGeom>
        </p:spPr>
      </p:pic>
      <p:pic>
        <p:nvPicPr>
          <p:cNvPr id="9" name="Рисунок 8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FC036BEF-8A2E-6D2D-6F96-2F13905AF55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9435" y="1714728"/>
            <a:ext cx="571464" cy="751259"/>
          </a:xfrm>
          <a:prstGeom prst="rect">
            <a:avLst/>
          </a:prstGeom>
        </p:spPr>
      </p:pic>
      <p:pic>
        <p:nvPicPr>
          <p:cNvPr id="10" name="Рисунок 9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5C9C5882-A8D5-269B-CA49-54AE8B6330B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90899" y="1708118"/>
            <a:ext cx="571464" cy="751259"/>
          </a:xfrm>
          <a:prstGeom prst="rect">
            <a:avLst/>
          </a:prstGeom>
        </p:spPr>
      </p:pic>
      <p:pic>
        <p:nvPicPr>
          <p:cNvPr id="11" name="Рисунок 10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5D9BA6EF-84EB-1FB0-070F-BB27C4FB9DC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94655" y="1683968"/>
            <a:ext cx="571464" cy="777850"/>
          </a:xfrm>
          <a:prstGeom prst="rect">
            <a:avLst/>
          </a:prstGeom>
        </p:spPr>
      </p:pic>
      <p:pic>
        <p:nvPicPr>
          <p:cNvPr id="12" name="Рисунок 11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D2DAD7A5-F0A1-6B0E-228C-B91C60C09F4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66119" y="1690579"/>
            <a:ext cx="571464" cy="777850"/>
          </a:xfrm>
          <a:prstGeom prst="rect">
            <a:avLst/>
          </a:prstGeom>
        </p:spPr>
      </p:pic>
      <p:pic>
        <p:nvPicPr>
          <p:cNvPr id="13" name="Рисунок 12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D086AB76-34F1-E95B-062B-3BC3F4C8D6C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32547" y="1675676"/>
            <a:ext cx="571464" cy="777850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704B8CFC-E007-7B1C-512D-51AC266374E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68" t="18413" r="38543" b="52437"/>
          <a:stretch/>
        </p:blipFill>
        <p:spPr>
          <a:xfrm>
            <a:off x="4266023" y="1706040"/>
            <a:ext cx="571464" cy="755778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3826283C-2B8D-64CF-585B-75893A22240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68" t="18413" r="38543" b="52437"/>
          <a:stretch/>
        </p:blipFill>
        <p:spPr>
          <a:xfrm>
            <a:off x="4846885" y="1702660"/>
            <a:ext cx="571464" cy="755778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A4B8899B-DE1E-A6A5-2AEE-49D807CD1B9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68" t="18413" r="38543" b="52437"/>
          <a:stretch/>
        </p:blipFill>
        <p:spPr>
          <a:xfrm>
            <a:off x="5414201" y="1691624"/>
            <a:ext cx="571464" cy="755778"/>
          </a:xfrm>
          <a:prstGeom prst="rect">
            <a:avLst/>
          </a:prstGeom>
        </p:spPr>
      </p:pic>
      <p:pic>
        <p:nvPicPr>
          <p:cNvPr id="17" name="Рисунок 16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9DC0AF26-E108-2245-C2EB-7C14BAA0EE4D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6164647" y="1695985"/>
            <a:ext cx="577477" cy="735629"/>
          </a:xfrm>
          <a:prstGeom prst="rect">
            <a:avLst/>
          </a:prstGeom>
        </p:spPr>
      </p:pic>
      <p:pic>
        <p:nvPicPr>
          <p:cNvPr id="18" name="Рисунок 17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823DC9F4-4B4B-4D85-4E58-F114BE70256D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6742188" y="1690579"/>
            <a:ext cx="577477" cy="735629"/>
          </a:xfrm>
          <a:prstGeom prst="rect">
            <a:avLst/>
          </a:prstGeom>
        </p:spPr>
      </p:pic>
      <p:pic>
        <p:nvPicPr>
          <p:cNvPr id="19" name="Рисунок 18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475C5CD1-2999-A0D9-2673-F091BF02880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48438" y="1690579"/>
            <a:ext cx="574410" cy="762739"/>
          </a:xfrm>
          <a:prstGeom prst="rect">
            <a:avLst/>
          </a:prstGeom>
        </p:spPr>
      </p:pic>
      <p:pic>
        <p:nvPicPr>
          <p:cNvPr id="20" name="Рисунок 19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664073A8-F314-5D18-EA4B-D94D88E3504A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32388" y="1685502"/>
            <a:ext cx="574410" cy="76273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A2E4EC2-061F-2ECA-E7BA-E19F896C668C}"/>
              </a:ext>
            </a:extLst>
          </p:cNvPr>
          <p:cNvSpPr txBox="1"/>
          <p:nvPr/>
        </p:nvSpPr>
        <p:spPr>
          <a:xfrm>
            <a:off x="299569" y="3051809"/>
            <a:ext cx="20615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>
                <a:solidFill>
                  <a:srgbClr val="C00000"/>
                </a:solidFill>
              </a:rPr>
              <a:t>Хон</a:t>
            </a:r>
            <a:r>
              <a:rPr lang="en-US" sz="3200" b="1" dirty="0">
                <a:solidFill>
                  <a:srgbClr val="C00000"/>
                </a:solidFill>
              </a:rPr>
              <a:t>’</a:t>
            </a:r>
            <a:r>
              <a:rPr lang="ru-RU" sz="3200" b="1" dirty="0" err="1">
                <a:solidFill>
                  <a:srgbClr val="C00000"/>
                </a:solidFill>
              </a:rPr>
              <a:t>ицу</a:t>
            </a:r>
            <a:endParaRPr lang="ru-RU" sz="3200" b="1" dirty="0">
              <a:solidFill>
                <a:srgbClr val="C00000"/>
              </a:solidFill>
            </a:endParaRPr>
          </a:p>
        </p:txBody>
      </p:sp>
      <p:pic>
        <p:nvPicPr>
          <p:cNvPr id="22" name="Рисунок 21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833EE46C-B954-1D4A-C18F-F6CAE272221C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5023" y="3549485"/>
            <a:ext cx="571464" cy="760905"/>
          </a:xfrm>
          <a:prstGeom prst="rect">
            <a:avLst/>
          </a:prstGeom>
        </p:spPr>
      </p:pic>
      <p:pic>
        <p:nvPicPr>
          <p:cNvPr id="23" name="Рисунок 22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52BE993B-4809-6337-518C-9D4ED68B7D69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6487" y="3549485"/>
            <a:ext cx="571464" cy="766090"/>
          </a:xfrm>
          <a:prstGeom prst="rect">
            <a:avLst/>
          </a:prstGeom>
        </p:spPr>
      </p:pic>
      <p:pic>
        <p:nvPicPr>
          <p:cNvPr id="24" name="Рисунок 23" descr="Изображение выглядит как текст, ночное небо&#10;&#10;Автоматически созданное описание">
            <a:extLst>
              <a:ext uri="{FF2B5EF4-FFF2-40B4-BE49-F238E27FC236}">
                <a16:creationId xmlns:a16="http://schemas.microsoft.com/office/drawing/2014/main" id="{5DF0A342-1896-690B-9655-F2EC8E5329E3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1447951" y="3555820"/>
            <a:ext cx="593802" cy="774958"/>
          </a:xfrm>
          <a:prstGeom prst="rect">
            <a:avLst/>
          </a:prstGeom>
        </p:spPr>
      </p:pic>
      <p:pic>
        <p:nvPicPr>
          <p:cNvPr id="25" name="Рисунок 24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911E3505-84EF-EE79-BA60-B01ABEA519C9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2166573" y="3566486"/>
            <a:ext cx="581241" cy="735770"/>
          </a:xfrm>
          <a:prstGeom prst="rect">
            <a:avLst/>
          </a:prstGeom>
        </p:spPr>
      </p:pic>
      <p:pic>
        <p:nvPicPr>
          <p:cNvPr id="26" name="Рисунок 25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EEF662B2-EE71-C82B-EE00-9C5DE4511272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36225" y="3549485"/>
            <a:ext cx="554745" cy="757211"/>
          </a:xfrm>
          <a:prstGeom prst="rect">
            <a:avLst/>
          </a:prstGeom>
        </p:spPr>
      </p:pic>
      <p:pic>
        <p:nvPicPr>
          <p:cNvPr id="27" name="Рисунок 26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6A49748C-DB5D-8717-4D54-937094BD99CE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90970" y="3560501"/>
            <a:ext cx="554743" cy="721424"/>
          </a:xfrm>
          <a:prstGeom prst="rect">
            <a:avLst/>
          </a:prstGeom>
        </p:spPr>
      </p:pic>
      <p:pic>
        <p:nvPicPr>
          <p:cNvPr id="30" name="Рисунок 29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D5F29E4B-9C64-44B6-4797-EF8EE91C53E7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83177" y="3549483"/>
            <a:ext cx="566327" cy="735362"/>
          </a:xfrm>
          <a:prstGeom prst="rect">
            <a:avLst/>
          </a:prstGeom>
        </p:spPr>
      </p:pic>
      <p:pic>
        <p:nvPicPr>
          <p:cNvPr id="31" name="Рисунок 30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0C2E46B8-9504-C9DB-C58C-4AC723958168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20140" y="3549482"/>
            <a:ext cx="575843" cy="721425"/>
          </a:xfrm>
          <a:prstGeom prst="rect">
            <a:avLst/>
          </a:prstGeom>
        </p:spPr>
      </p:pic>
      <p:pic>
        <p:nvPicPr>
          <p:cNvPr id="32" name="Рисунок 31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DF884120-A6D2-227C-31C3-DEB41317CBB3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32486" y="3535546"/>
            <a:ext cx="566327" cy="735362"/>
          </a:xfrm>
          <a:prstGeom prst="rect">
            <a:avLst/>
          </a:prstGeom>
        </p:spPr>
      </p:pic>
      <p:pic>
        <p:nvPicPr>
          <p:cNvPr id="33" name="Рисунок 32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F266DD83-E544-7956-BC9B-A62AF15262AA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59684" y="3544021"/>
            <a:ext cx="575843" cy="721425"/>
          </a:xfrm>
          <a:prstGeom prst="rect">
            <a:avLst/>
          </a:prstGeom>
        </p:spPr>
      </p:pic>
      <p:pic>
        <p:nvPicPr>
          <p:cNvPr id="34" name="Рисунок 33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737FB972-7674-A065-01FF-B7E717D7D0A0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12850" y="3521619"/>
            <a:ext cx="575843" cy="721425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B9DE219A-D3D0-F8E5-C7DE-F13454070517}"/>
              </a:ext>
            </a:extLst>
          </p:cNvPr>
          <p:cNvSpPr txBox="1"/>
          <p:nvPr/>
        </p:nvSpPr>
        <p:spPr>
          <a:xfrm>
            <a:off x="252633" y="4361765"/>
            <a:ext cx="6628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/>
              <a:t>Стоимость: </a:t>
            </a:r>
            <a:r>
              <a:rPr lang="ru-RU" b="1" dirty="0">
                <a:solidFill>
                  <a:srgbClr val="C00000"/>
                </a:solidFill>
              </a:rPr>
              <a:t>2 хана</a:t>
            </a:r>
            <a:r>
              <a:rPr lang="ru-RU" dirty="0"/>
              <a:t> в открытой руке и </a:t>
            </a:r>
            <a:r>
              <a:rPr lang="ru-RU" b="1" dirty="0">
                <a:solidFill>
                  <a:srgbClr val="C00000"/>
                </a:solidFill>
              </a:rPr>
              <a:t>3 хана </a:t>
            </a:r>
            <a:r>
              <a:rPr lang="ru-RU" dirty="0"/>
              <a:t>в закрытой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2C1A714-8A4A-E17C-5CC8-ACFBEDCF87C7}"/>
              </a:ext>
            </a:extLst>
          </p:cNvPr>
          <p:cNvSpPr txBox="1"/>
          <p:nvPr/>
        </p:nvSpPr>
        <p:spPr>
          <a:xfrm>
            <a:off x="295464" y="4894414"/>
            <a:ext cx="20615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>
                <a:solidFill>
                  <a:srgbClr val="C00000"/>
                </a:solidFill>
              </a:rPr>
              <a:t>Чин</a:t>
            </a:r>
            <a:r>
              <a:rPr lang="en-US" sz="3200" b="1" dirty="0">
                <a:solidFill>
                  <a:srgbClr val="C00000"/>
                </a:solidFill>
              </a:rPr>
              <a:t>’</a:t>
            </a:r>
            <a:r>
              <a:rPr lang="ru-RU" sz="3200" b="1" dirty="0" err="1">
                <a:solidFill>
                  <a:srgbClr val="C00000"/>
                </a:solidFill>
              </a:rPr>
              <a:t>ицу</a:t>
            </a:r>
            <a:endParaRPr lang="ru-RU" sz="3200" b="1" dirty="0">
              <a:solidFill>
                <a:srgbClr val="C00000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69C7F9B-9639-B740-9653-BED4E74418B9}"/>
              </a:ext>
            </a:extLst>
          </p:cNvPr>
          <p:cNvSpPr txBox="1"/>
          <p:nvPr/>
        </p:nvSpPr>
        <p:spPr>
          <a:xfrm>
            <a:off x="345751" y="6374896"/>
            <a:ext cx="6628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/>
              <a:t>Стоимость: </a:t>
            </a:r>
            <a:r>
              <a:rPr lang="ru-RU" b="1" dirty="0">
                <a:solidFill>
                  <a:srgbClr val="C00000"/>
                </a:solidFill>
              </a:rPr>
              <a:t>5 ханов</a:t>
            </a:r>
            <a:r>
              <a:rPr lang="ru-RU" dirty="0"/>
              <a:t> в открытой руке и </a:t>
            </a:r>
            <a:r>
              <a:rPr lang="ru-RU" b="1" dirty="0">
                <a:solidFill>
                  <a:srgbClr val="C00000"/>
                </a:solidFill>
              </a:rPr>
              <a:t>6 ханов </a:t>
            </a:r>
            <a:r>
              <a:rPr lang="ru-RU" dirty="0"/>
              <a:t>в закрытой</a:t>
            </a:r>
          </a:p>
        </p:txBody>
      </p:sp>
      <p:pic>
        <p:nvPicPr>
          <p:cNvPr id="39" name="Рисунок 38">
            <a:extLst>
              <a:ext uri="{FF2B5EF4-FFF2-40B4-BE49-F238E27FC236}">
                <a16:creationId xmlns:a16="http://schemas.microsoft.com/office/drawing/2014/main" id="{BB3896BC-9289-A9AA-9999-1E13F48E0ECA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5751" y="5411503"/>
            <a:ext cx="620398" cy="828035"/>
          </a:xfrm>
          <a:prstGeom prst="rect">
            <a:avLst/>
          </a:prstGeom>
        </p:spPr>
      </p:pic>
      <p:pic>
        <p:nvPicPr>
          <p:cNvPr id="40" name="Рисунок 39">
            <a:extLst>
              <a:ext uri="{FF2B5EF4-FFF2-40B4-BE49-F238E27FC236}">
                <a16:creationId xmlns:a16="http://schemas.microsoft.com/office/drawing/2014/main" id="{43966DF7-1E2B-C862-59BA-2FF642094163}"/>
              </a:ext>
            </a:extLst>
          </p:cNvPr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85371" y="5399149"/>
            <a:ext cx="620398" cy="833768"/>
          </a:xfrm>
          <a:prstGeom prst="rect">
            <a:avLst/>
          </a:prstGeom>
        </p:spPr>
      </p:pic>
      <p:pic>
        <p:nvPicPr>
          <p:cNvPr id="41" name="Рисунок 40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5EAA6C6F-9F90-A945-5854-EA2BE4788679}"/>
              </a:ext>
            </a:extLst>
          </p:cNvPr>
          <p:cNvPicPr>
            <a:picLocks noChangeAspect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15007" y="5403291"/>
            <a:ext cx="620398" cy="844457"/>
          </a:xfrm>
          <a:prstGeom prst="rect">
            <a:avLst/>
          </a:prstGeom>
        </p:spPr>
      </p:pic>
      <p:pic>
        <p:nvPicPr>
          <p:cNvPr id="43" name="Рисунок 42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D0FEE260-355B-4682-8E4A-07C808BFFA2A}"/>
              </a:ext>
            </a:extLst>
          </p:cNvPr>
          <p:cNvPicPr>
            <a:picLocks noChangeAspect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43164" y="5411242"/>
            <a:ext cx="620399" cy="820451"/>
          </a:xfrm>
          <a:prstGeom prst="rect">
            <a:avLst/>
          </a:prstGeom>
        </p:spPr>
      </p:pic>
      <p:pic>
        <p:nvPicPr>
          <p:cNvPr id="44" name="Рисунок 43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63136378-F1B9-7C90-F361-7D8655F3FF7B}"/>
              </a:ext>
            </a:extLst>
          </p:cNvPr>
          <p:cNvPicPr>
            <a:picLocks noChangeAspect="1"/>
          </p:cNvPicPr>
          <p:nvPr/>
        </p:nvPicPr>
        <p:blipFill rotWithShape="1">
          <a:blip r:embed="rId1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32882" y="5429283"/>
            <a:ext cx="620398" cy="797323"/>
          </a:xfrm>
          <a:prstGeom prst="rect">
            <a:avLst/>
          </a:prstGeom>
        </p:spPr>
      </p:pic>
      <p:pic>
        <p:nvPicPr>
          <p:cNvPr id="45" name="Рисунок 44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2B8F00FE-4AD7-6BC0-ADD8-F5B5E262BD8D}"/>
              </a:ext>
            </a:extLst>
          </p:cNvPr>
          <p:cNvPicPr>
            <a:picLocks noChangeAspect="1"/>
          </p:cNvPicPr>
          <p:nvPr/>
        </p:nvPicPr>
        <p:blipFill rotWithShape="1">
          <a:blip r:embed="rId2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18370" y="5413006"/>
            <a:ext cx="620399" cy="813600"/>
          </a:xfrm>
          <a:prstGeom prst="rect">
            <a:avLst/>
          </a:prstGeom>
        </p:spPr>
      </p:pic>
      <p:pic>
        <p:nvPicPr>
          <p:cNvPr id="46" name="Рисунок 45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4914AD2F-A601-77E6-58EF-2CAFFC04E34A}"/>
              </a:ext>
            </a:extLst>
          </p:cNvPr>
          <p:cNvPicPr>
            <a:picLocks noChangeAspect="1"/>
          </p:cNvPicPr>
          <p:nvPr/>
        </p:nvPicPr>
        <p:blipFill rotWithShape="1">
          <a:blip r:embed="rId2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01790" y="5417221"/>
            <a:ext cx="659948" cy="827799"/>
          </a:xfrm>
          <a:prstGeom prst="rect">
            <a:avLst/>
          </a:prstGeom>
        </p:spPr>
      </p:pic>
      <p:pic>
        <p:nvPicPr>
          <p:cNvPr id="48" name="Рисунок 47">
            <a:extLst>
              <a:ext uri="{FF2B5EF4-FFF2-40B4-BE49-F238E27FC236}">
                <a16:creationId xmlns:a16="http://schemas.microsoft.com/office/drawing/2014/main" id="{1B49467C-0893-560F-7B64-01B6F9EA6504}"/>
              </a:ext>
            </a:extLst>
          </p:cNvPr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03919" y="5404584"/>
            <a:ext cx="620398" cy="833768"/>
          </a:xfrm>
          <a:prstGeom prst="rect">
            <a:avLst/>
          </a:prstGeom>
        </p:spPr>
      </p:pic>
      <p:pic>
        <p:nvPicPr>
          <p:cNvPr id="49" name="Рисунок 48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540A7B63-B7B1-4646-B000-F824ABB4EF90}"/>
              </a:ext>
            </a:extLst>
          </p:cNvPr>
          <p:cNvPicPr>
            <a:picLocks noChangeAspect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33555" y="5408726"/>
            <a:ext cx="620398" cy="844457"/>
          </a:xfrm>
          <a:prstGeom prst="rect">
            <a:avLst/>
          </a:prstGeom>
        </p:spPr>
      </p:pic>
      <p:pic>
        <p:nvPicPr>
          <p:cNvPr id="50" name="Рисунок 49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F07DC55B-8A59-F279-1864-7F58F9E8BDBB}"/>
              </a:ext>
            </a:extLst>
          </p:cNvPr>
          <p:cNvPicPr>
            <a:picLocks noChangeAspect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57808" y="5416244"/>
            <a:ext cx="620399" cy="820451"/>
          </a:xfrm>
          <a:prstGeom prst="rect">
            <a:avLst/>
          </a:prstGeom>
        </p:spPr>
      </p:pic>
      <p:pic>
        <p:nvPicPr>
          <p:cNvPr id="51" name="Рисунок 50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77FB2E26-D6D9-7922-FFED-FEB3C5260E9F}"/>
              </a:ext>
            </a:extLst>
          </p:cNvPr>
          <p:cNvPicPr>
            <a:picLocks noChangeAspect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99089" y="5401064"/>
            <a:ext cx="620399" cy="820451"/>
          </a:xfrm>
          <a:prstGeom prst="rect">
            <a:avLst/>
          </a:prstGeom>
        </p:spPr>
      </p:pic>
      <p:pic>
        <p:nvPicPr>
          <p:cNvPr id="52" name="Рисунок 51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4AE02952-5DD0-8E1B-ABAC-BA96559A8736}"/>
              </a:ext>
            </a:extLst>
          </p:cNvPr>
          <p:cNvPicPr>
            <a:picLocks noChangeAspect="1"/>
          </p:cNvPicPr>
          <p:nvPr/>
        </p:nvPicPr>
        <p:blipFill rotWithShape="1">
          <a:blip r:embed="rId2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03768" y="5420552"/>
            <a:ext cx="659948" cy="827799"/>
          </a:xfrm>
          <a:prstGeom prst="rect">
            <a:avLst/>
          </a:prstGeom>
        </p:spPr>
      </p:pic>
      <p:pic>
        <p:nvPicPr>
          <p:cNvPr id="53" name="Рисунок 52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27E79E4C-FF04-3A5A-AD90-05267DDE9317}"/>
              </a:ext>
            </a:extLst>
          </p:cNvPr>
          <p:cNvPicPr>
            <a:picLocks noChangeAspect="1"/>
          </p:cNvPicPr>
          <p:nvPr/>
        </p:nvPicPr>
        <p:blipFill rotWithShape="1">
          <a:blip r:embed="rId2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94398" y="5425384"/>
            <a:ext cx="659948" cy="827799"/>
          </a:xfrm>
          <a:prstGeom prst="rect">
            <a:avLst/>
          </a:prstGeom>
        </p:spPr>
      </p:pic>
      <p:pic>
        <p:nvPicPr>
          <p:cNvPr id="38" name="Рисунок 37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F9C9C557-28E6-1D3F-CAB4-FA27228B8BF9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3986572" y="3588818"/>
            <a:ext cx="577477" cy="735629"/>
          </a:xfrm>
          <a:prstGeom prst="rect">
            <a:avLst/>
          </a:prstGeom>
        </p:spPr>
      </p:pic>
      <p:pic>
        <p:nvPicPr>
          <p:cNvPr id="42" name="Рисунок 41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A238E6C5-DC0A-7FEC-85D1-739F70C6D766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4564113" y="3583412"/>
            <a:ext cx="577477" cy="735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3051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C23589C-5683-B3AF-BA0B-60749FF2CB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413" t="9004" r="18516" b="16292"/>
          <a:stretch/>
        </p:blipFill>
        <p:spPr>
          <a:xfrm rot="16200000">
            <a:off x="2603203" y="-2603206"/>
            <a:ext cx="6985594" cy="12192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5ADE2D1-D698-1266-CC08-7F86C2820B50}"/>
              </a:ext>
            </a:extLst>
          </p:cNvPr>
          <p:cNvSpPr txBox="1"/>
          <p:nvPr/>
        </p:nvSpPr>
        <p:spPr>
          <a:xfrm>
            <a:off x="5016760" y="2950972"/>
            <a:ext cx="60835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4400" b="1" dirty="0">
                <a:solidFill>
                  <a:srgbClr val="C00000"/>
                </a:solidFill>
              </a:rPr>
              <a:t>ЯКУ-СИТУАЦИИ</a:t>
            </a:r>
          </a:p>
        </p:txBody>
      </p:sp>
    </p:spTree>
    <p:extLst>
      <p:ext uri="{BB962C8B-B14F-4D97-AF65-F5344CB8AC3E}">
        <p14:creationId xmlns:p14="http://schemas.microsoft.com/office/powerpoint/2010/main" val="8923305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C1A345C-3FF0-5F9B-30F2-686DB853E4A5}"/>
              </a:ext>
            </a:extLst>
          </p:cNvPr>
          <p:cNvSpPr txBox="1"/>
          <p:nvPr/>
        </p:nvSpPr>
        <p:spPr>
          <a:xfrm>
            <a:off x="464976" y="2148967"/>
            <a:ext cx="112620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ru-RU" b="1" dirty="0"/>
              <a:t>Иногда сама ситуация, при которой происходит победа, может являться яку. </a:t>
            </a:r>
            <a:r>
              <a:rPr lang="ru-RU" dirty="0"/>
              <a:t>Это настолько же полноценные яку, как и комбинации. Поэтому в подобных ситуациях можно объявлять победу, даже если в руке нет яку-комбинации. Если же они есть, то стоимость всех яку-комбинаций и яку-ситуаций складывается.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52FE792-BA1B-E605-40E2-EA0F2F530E96}"/>
              </a:ext>
            </a:extLst>
          </p:cNvPr>
          <p:cNvSpPr txBox="1"/>
          <p:nvPr/>
        </p:nvSpPr>
        <p:spPr>
          <a:xfrm>
            <a:off x="482081" y="3367585"/>
            <a:ext cx="112620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ru-RU" dirty="0"/>
              <a:t>Большинство яку-ситуаций сами по себе возникают относительно редко. Поэтому на них обычно не ориентируются при сборе, рассматривая их только </a:t>
            </a:r>
            <a:r>
              <a:rPr lang="ru-RU" b="1" dirty="0"/>
              <a:t>как дополнение к яку-комбинациям</a:t>
            </a:r>
            <a:r>
              <a:rPr lang="ru-RU" dirty="0"/>
              <a:t>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4ACCC2-08A7-DD6B-CDCA-0CFA55E87123}"/>
              </a:ext>
            </a:extLst>
          </p:cNvPr>
          <p:cNvSpPr txBox="1"/>
          <p:nvPr/>
        </p:nvSpPr>
        <p:spPr>
          <a:xfrm>
            <a:off x="464975" y="4503392"/>
            <a:ext cx="112620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ru-RU" dirty="0"/>
              <a:t>Однако есть одна яку-ситуация, которая всегда может помочь победить, когда в руке нет яку-комбинации. Это…</a:t>
            </a:r>
          </a:p>
        </p:txBody>
      </p:sp>
      <p:sp>
        <p:nvSpPr>
          <p:cNvPr id="6" name="Прямоугольник: скругленные углы 5">
            <a:extLst>
              <a:ext uri="{FF2B5EF4-FFF2-40B4-BE49-F238E27FC236}">
                <a16:creationId xmlns:a16="http://schemas.microsoft.com/office/drawing/2014/main" id="{B529AD38-2DC2-1659-4FD4-A3FB6B326709}"/>
              </a:ext>
            </a:extLst>
          </p:cNvPr>
          <p:cNvSpPr/>
          <p:nvPr/>
        </p:nvSpPr>
        <p:spPr>
          <a:xfrm>
            <a:off x="270486" y="303672"/>
            <a:ext cx="6979400" cy="718458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3600" dirty="0"/>
              <a:t>ОПРЕДЕЛЕНИЕ</a:t>
            </a:r>
          </a:p>
        </p:txBody>
      </p:sp>
    </p:spTree>
    <p:extLst>
      <p:ext uri="{BB962C8B-B14F-4D97-AF65-F5344CB8AC3E}">
        <p14:creationId xmlns:p14="http://schemas.microsoft.com/office/powerpoint/2010/main" val="14433344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93A7A70-BBD4-EC7C-41B8-1A1944D87087}"/>
              </a:ext>
            </a:extLst>
          </p:cNvPr>
          <p:cNvSpPr txBox="1"/>
          <p:nvPr/>
        </p:nvSpPr>
        <p:spPr>
          <a:xfrm>
            <a:off x="6230850" y="1987486"/>
            <a:ext cx="59611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b="1" dirty="0" err="1">
                <a:solidFill>
                  <a:srgbClr val="C00000"/>
                </a:solidFill>
              </a:rPr>
              <a:t>Риичи</a:t>
            </a:r>
            <a:r>
              <a:rPr lang="ru-RU" dirty="0"/>
              <a:t> – это яку-объявление, которое игрок может сделать, </a:t>
            </a:r>
            <a:r>
              <a:rPr lang="ru-RU" b="1" dirty="0"/>
              <a:t>чтобы получить в свою руку дополнительное яку </a:t>
            </a:r>
            <a:r>
              <a:rPr lang="ru-RU" dirty="0"/>
              <a:t>(без обязательного наличия каких-либо комбинаций или других ситуаций).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13978D-6220-4713-D051-EC6C5DEC54C4}"/>
              </a:ext>
            </a:extLst>
          </p:cNvPr>
          <p:cNvSpPr txBox="1"/>
          <p:nvPr/>
        </p:nvSpPr>
        <p:spPr>
          <a:xfrm>
            <a:off x="6230850" y="3525477"/>
            <a:ext cx="59611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ru-RU" dirty="0" err="1"/>
              <a:t>Риичи</a:t>
            </a:r>
            <a:r>
              <a:rPr lang="ru-RU" dirty="0"/>
              <a:t> можно объявить </a:t>
            </a:r>
            <a:r>
              <a:rPr lang="ru-RU" b="1" dirty="0"/>
              <a:t>только в </a:t>
            </a:r>
            <a:r>
              <a:rPr lang="ru-RU" b="1" dirty="0" err="1"/>
              <a:t>темпае</a:t>
            </a:r>
            <a:r>
              <a:rPr lang="ru-RU" b="1" dirty="0"/>
              <a:t> с закрытой рукой</a:t>
            </a:r>
            <a:r>
              <a:rPr lang="ru-RU" dirty="0"/>
              <a:t>. При объявлении делается ставка в 1000 очков, которая возвращается игроку, если он побеждает в раздаче, или же отходит другому победителю. </a:t>
            </a:r>
          </a:p>
        </p:txBody>
      </p:sp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A40E46CB-A7C6-974B-57ED-69CD7737C6C9}"/>
              </a:ext>
            </a:extLst>
          </p:cNvPr>
          <p:cNvSpPr/>
          <p:nvPr/>
        </p:nvSpPr>
        <p:spPr>
          <a:xfrm>
            <a:off x="270486" y="303672"/>
            <a:ext cx="6979400" cy="718458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3600" dirty="0" err="1"/>
              <a:t>РИИЧИ</a:t>
            </a:r>
            <a:endParaRPr lang="ru-RU" sz="3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9AD82E-32D2-373E-2515-6E1F095BB12E}"/>
              </a:ext>
            </a:extLst>
          </p:cNvPr>
          <p:cNvSpPr txBox="1"/>
          <p:nvPr/>
        </p:nvSpPr>
        <p:spPr>
          <a:xfrm>
            <a:off x="847203" y="5443424"/>
            <a:ext cx="1103999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b="1" dirty="0">
                <a:latin typeface="Arial" panose="020B0604020202020204" pitchFamily="34" charset="0"/>
              </a:rPr>
              <a:t>ПО НАЗВАНИЮ ЭТОЙ ЯКУ-СИТУАЦИИ, ОТСУТСТВУЮЩЕЙ В ДРУГИХ РАЗНОВИДНОСТЯХ МАДЖОНГА, ПОЛУЧИЛА НАЗВАНИЕ ВСЯ ЯПОНСКАЯ ВЕРСИЯ ИГРЫ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85DD98B3-12D6-9C11-8DEC-383DC50E5C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954" y="1774447"/>
            <a:ext cx="4810091" cy="3434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540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D1311BC-B5F2-0FA9-6B05-95ADC1D8517C}"/>
              </a:ext>
            </a:extLst>
          </p:cNvPr>
          <p:cNvSpPr txBox="1"/>
          <p:nvPr/>
        </p:nvSpPr>
        <p:spPr>
          <a:xfrm>
            <a:off x="7232779" y="1440404"/>
            <a:ext cx="447713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dirty="0"/>
          </a:p>
          <a:p>
            <a:pPr>
              <a:buClr>
                <a:srgbClr val="C00000"/>
              </a:buClr>
            </a:pPr>
            <a:r>
              <a:rPr lang="ru-RU" b="1" dirty="0">
                <a:solidFill>
                  <a:srgbClr val="C00000"/>
                </a:solidFill>
              </a:rPr>
              <a:t>1. </a:t>
            </a:r>
            <a:r>
              <a:rPr lang="ru-RU" dirty="0"/>
              <a:t>Игрок на своем ходу говорит: «</a:t>
            </a:r>
            <a:r>
              <a:rPr lang="ru-RU" dirty="0" err="1"/>
              <a:t>Риичи</a:t>
            </a:r>
            <a:r>
              <a:rPr lang="ru-RU" dirty="0"/>
              <a:t>». </a:t>
            </a:r>
          </a:p>
          <a:p>
            <a:pPr>
              <a:buClr>
                <a:srgbClr val="C00000"/>
              </a:buClr>
            </a:pPr>
            <a:r>
              <a:rPr lang="ru-RU" b="1" dirty="0">
                <a:solidFill>
                  <a:srgbClr val="C00000"/>
                </a:solidFill>
              </a:rPr>
              <a:t>2. </a:t>
            </a:r>
            <a:r>
              <a:rPr lang="ru-RU" dirty="0"/>
              <a:t>Сбрасывает </a:t>
            </a:r>
            <a:r>
              <a:rPr lang="ru-RU" dirty="0" err="1"/>
              <a:t>тайл</a:t>
            </a:r>
            <a:r>
              <a:rPr lang="ru-RU" dirty="0"/>
              <a:t> в </a:t>
            </a:r>
            <a:r>
              <a:rPr lang="ru-RU" dirty="0" err="1"/>
              <a:t>дискард</a:t>
            </a:r>
            <a:r>
              <a:rPr lang="ru-RU" dirty="0"/>
              <a:t> и кладет его боком. </a:t>
            </a:r>
          </a:p>
          <a:p>
            <a:pPr>
              <a:buClr>
                <a:srgbClr val="C00000"/>
              </a:buClr>
            </a:pPr>
            <a:r>
              <a:rPr lang="ru-RU" b="1" dirty="0">
                <a:solidFill>
                  <a:srgbClr val="C00000"/>
                </a:solidFill>
              </a:rPr>
              <a:t>3. </a:t>
            </a:r>
            <a:r>
              <a:rPr lang="ru-RU" dirty="0"/>
              <a:t>Кладет перед своим </a:t>
            </a:r>
            <a:r>
              <a:rPr lang="ru-RU" dirty="0" err="1"/>
              <a:t>дискардом</a:t>
            </a:r>
            <a:r>
              <a:rPr lang="ru-RU" dirty="0"/>
              <a:t> палочку в 1000 очков.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FFBC74-018C-44EA-52A6-1E95EC0FD4DC}"/>
              </a:ext>
            </a:extLst>
          </p:cNvPr>
          <p:cNvSpPr txBox="1"/>
          <p:nvPr/>
        </p:nvSpPr>
        <p:spPr>
          <a:xfrm>
            <a:off x="618836" y="5664082"/>
            <a:ext cx="110910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solidFill>
                  <a:srgbClr val="C00000"/>
                </a:solidFill>
              </a:rPr>
              <a:t>Однако после объявления </a:t>
            </a:r>
            <a:r>
              <a:rPr lang="ru-RU" b="1" dirty="0" err="1">
                <a:solidFill>
                  <a:srgbClr val="C00000"/>
                </a:solidFill>
              </a:rPr>
              <a:t>риичи</a:t>
            </a:r>
            <a:r>
              <a:rPr lang="ru-RU" b="1" dirty="0">
                <a:solidFill>
                  <a:srgbClr val="C00000"/>
                </a:solidFill>
              </a:rPr>
              <a:t> игрок не может изменять состав руки и должен сбрасывать все приходящие со стены </a:t>
            </a:r>
            <a:r>
              <a:rPr lang="ru-RU" b="1" dirty="0" err="1">
                <a:solidFill>
                  <a:srgbClr val="C00000"/>
                </a:solidFill>
              </a:rPr>
              <a:t>тайлы</a:t>
            </a:r>
            <a:r>
              <a:rPr lang="ru-RU" b="1" dirty="0">
                <a:solidFill>
                  <a:srgbClr val="C00000"/>
                </a:solidFill>
              </a:rPr>
              <a:t>, кроме выигрышного.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873DCD-9264-0F53-3EE3-829C8AB16259}"/>
              </a:ext>
            </a:extLst>
          </p:cNvPr>
          <p:cNvSpPr txBox="1"/>
          <p:nvPr/>
        </p:nvSpPr>
        <p:spPr>
          <a:xfrm>
            <a:off x="7592292" y="3275244"/>
            <a:ext cx="420075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При победе после </a:t>
            </a:r>
            <a:r>
              <a:rPr lang="ru-RU" dirty="0" err="1"/>
              <a:t>риичи</a:t>
            </a:r>
            <a:r>
              <a:rPr lang="ru-RU" dirty="0"/>
              <a:t> игрок получает </a:t>
            </a:r>
            <a:r>
              <a:rPr lang="ru-RU" b="1" dirty="0">
                <a:solidFill>
                  <a:srgbClr val="C00000"/>
                </a:solidFill>
              </a:rPr>
              <a:t>1 хан </a:t>
            </a:r>
            <a:r>
              <a:rPr lang="ru-RU" dirty="0"/>
              <a:t>за </a:t>
            </a:r>
            <a:r>
              <a:rPr lang="ru-RU" dirty="0" err="1"/>
              <a:t>риичи</a:t>
            </a:r>
            <a:r>
              <a:rPr lang="ru-RU" dirty="0"/>
              <a:t>. Кроме того, при победе после </a:t>
            </a:r>
            <a:r>
              <a:rPr lang="ru-RU" dirty="0" err="1"/>
              <a:t>риичи</a:t>
            </a:r>
            <a:r>
              <a:rPr lang="ru-RU" dirty="0"/>
              <a:t> открываются дополнительные индикаторы дор, лежащие под открытыми индикаторами. И если такие доры оказываются в руке у победившего, они тоже учитываются в ее стоимости.  </a:t>
            </a:r>
          </a:p>
        </p:txBody>
      </p:sp>
      <p:sp>
        <p:nvSpPr>
          <p:cNvPr id="6" name="Прямоугольник: скругленные углы 5">
            <a:extLst>
              <a:ext uri="{FF2B5EF4-FFF2-40B4-BE49-F238E27FC236}">
                <a16:creationId xmlns:a16="http://schemas.microsoft.com/office/drawing/2014/main" id="{EADDDFA9-B37B-71B9-9B40-CABE8E92227B}"/>
              </a:ext>
            </a:extLst>
          </p:cNvPr>
          <p:cNvSpPr/>
          <p:nvPr/>
        </p:nvSpPr>
        <p:spPr>
          <a:xfrm>
            <a:off x="270486" y="303672"/>
            <a:ext cx="6979400" cy="718458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3600" dirty="0"/>
              <a:t>ПОРЯДОК ОБЪЯВЛЕНИЯ </a:t>
            </a:r>
            <a:r>
              <a:rPr lang="ru-RU" sz="3600" dirty="0" err="1"/>
              <a:t>РИИЧИ</a:t>
            </a:r>
            <a:endParaRPr lang="ru-RU" sz="3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E4A847-D1D0-7216-B143-43CF266DD75C}"/>
              </a:ext>
            </a:extLst>
          </p:cNvPr>
          <p:cNvSpPr txBox="1"/>
          <p:nvPr/>
        </p:nvSpPr>
        <p:spPr>
          <a:xfrm>
            <a:off x="1710813" y="3194730"/>
            <a:ext cx="2595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Добавить фото</a:t>
            </a:r>
          </a:p>
        </p:txBody>
      </p:sp>
    </p:spTree>
    <p:extLst>
      <p:ext uri="{BB962C8B-B14F-4D97-AF65-F5344CB8AC3E}">
        <p14:creationId xmlns:p14="http://schemas.microsoft.com/office/powerpoint/2010/main" val="12682738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562D5CB-99FE-CBD9-5FC1-F97D8BFB1190}"/>
              </a:ext>
            </a:extLst>
          </p:cNvPr>
          <p:cNvSpPr txBox="1"/>
          <p:nvPr/>
        </p:nvSpPr>
        <p:spPr>
          <a:xfrm>
            <a:off x="270486" y="2018974"/>
            <a:ext cx="112620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err="1">
                <a:solidFill>
                  <a:srgbClr val="C00000"/>
                </a:solidFill>
              </a:rPr>
              <a:t>Иппацу</a:t>
            </a:r>
            <a:r>
              <a:rPr lang="ru-RU" dirty="0"/>
              <a:t> – это победа на первом круге после объявления </a:t>
            </a:r>
            <a:r>
              <a:rPr lang="ru-RU" dirty="0" err="1"/>
              <a:t>риичи</a:t>
            </a:r>
            <a:r>
              <a:rPr lang="ru-RU" dirty="0"/>
              <a:t>. Не засчитывается, если между </a:t>
            </a:r>
            <a:r>
              <a:rPr lang="ru-RU" dirty="0" err="1"/>
              <a:t>риичи</a:t>
            </a:r>
            <a:r>
              <a:rPr lang="ru-RU" dirty="0"/>
              <a:t> и победой кто-либо объявил любой сет. </a:t>
            </a:r>
            <a:r>
              <a:rPr lang="ru-RU" b="1" dirty="0"/>
              <a:t>Стоимость </a:t>
            </a:r>
            <a:r>
              <a:rPr lang="ru-RU" b="1" dirty="0">
                <a:solidFill>
                  <a:srgbClr val="C00000"/>
                </a:solidFill>
              </a:rPr>
              <a:t>1 хан </a:t>
            </a:r>
            <a:r>
              <a:rPr lang="ru-RU" dirty="0"/>
              <a:t>(только в закрытой руке).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82275E-7981-DB9F-65E1-3C293F78AF3C}"/>
              </a:ext>
            </a:extLst>
          </p:cNvPr>
          <p:cNvSpPr txBox="1"/>
          <p:nvPr/>
        </p:nvSpPr>
        <p:spPr>
          <a:xfrm>
            <a:off x="270486" y="3662149"/>
            <a:ext cx="112620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err="1">
                <a:solidFill>
                  <a:srgbClr val="C00000"/>
                </a:solidFill>
              </a:rPr>
              <a:t>Мензен</a:t>
            </a:r>
            <a:r>
              <a:rPr lang="ru-RU" b="1" dirty="0">
                <a:solidFill>
                  <a:srgbClr val="C00000"/>
                </a:solidFill>
              </a:rPr>
              <a:t> </a:t>
            </a:r>
            <a:r>
              <a:rPr lang="ru-RU" b="1" dirty="0" err="1">
                <a:solidFill>
                  <a:srgbClr val="C00000"/>
                </a:solidFill>
              </a:rPr>
              <a:t>цумо</a:t>
            </a:r>
            <a:r>
              <a:rPr lang="ru-RU" b="1" dirty="0">
                <a:solidFill>
                  <a:srgbClr val="C00000"/>
                </a:solidFill>
              </a:rPr>
              <a:t> </a:t>
            </a:r>
            <a:r>
              <a:rPr lang="ru-RU" dirty="0"/>
              <a:t>– победа по </a:t>
            </a:r>
            <a:r>
              <a:rPr lang="ru-RU" dirty="0" err="1"/>
              <a:t>цумо</a:t>
            </a:r>
            <a:r>
              <a:rPr lang="ru-RU" dirty="0"/>
              <a:t> с закрытой рукой. </a:t>
            </a:r>
            <a:r>
              <a:rPr lang="ru-RU" b="1" dirty="0"/>
              <a:t>Стоимость</a:t>
            </a:r>
            <a:r>
              <a:rPr lang="ru-RU" dirty="0"/>
              <a:t> </a:t>
            </a:r>
            <a:r>
              <a:rPr lang="ru-RU" b="1" dirty="0">
                <a:solidFill>
                  <a:srgbClr val="C00000"/>
                </a:solidFill>
              </a:rPr>
              <a:t>1 хан </a:t>
            </a:r>
            <a:r>
              <a:rPr lang="ru-RU" dirty="0"/>
              <a:t>(только в закрытой руке). </a:t>
            </a:r>
          </a:p>
        </p:txBody>
      </p:sp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9AB61960-D723-4BDE-FAC8-3193C09082D6}"/>
              </a:ext>
            </a:extLst>
          </p:cNvPr>
          <p:cNvSpPr/>
          <p:nvPr/>
        </p:nvSpPr>
        <p:spPr>
          <a:xfrm>
            <a:off x="270486" y="303672"/>
            <a:ext cx="6979400" cy="718458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3600" dirty="0"/>
              <a:t>ДРУГИЕ ЧАСТЫЕ ЯКУ-СИТУАЦИИ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6EED1B-7F5E-6C08-F177-901AB7F9B125}"/>
              </a:ext>
            </a:extLst>
          </p:cNvPr>
          <p:cNvSpPr txBox="1"/>
          <p:nvPr/>
        </p:nvSpPr>
        <p:spPr>
          <a:xfrm>
            <a:off x="199084" y="5028325"/>
            <a:ext cx="112620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/>
              <a:t>По умолчанию яку сочетаются между собой, и если в руке одновременно выполняются несколько яку, то их стоимости складываются. Однако некоторые яку не сочетаются…</a:t>
            </a:r>
          </a:p>
        </p:txBody>
      </p:sp>
    </p:spTree>
    <p:extLst>
      <p:ext uri="{BB962C8B-B14F-4D97-AF65-F5344CB8AC3E}">
        <p14:creationId xmlns:p14="http://schemas.microsoft.com/office/powerpoint/2010/main" val="36604032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C23589C-5683-B3AF-BA0B-60749FF2CB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413" t="9004" r="18516" b="16292"/>
          <a:stretch/>
        </p:blipFill>
        <p:spPr>
          <a:xfrm rot="16200000">
            <a:off x="2603203" y="-2603206"/>
            <a:ext cx="6985594" cy="12192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5ADE2D1-D698-1266-CC08-7F86C2820B50}"/>
              </a:ext>
            </a:extLst>
          </p:cNvPr>
          <p:cNvSpPr txBox="1"/>
          <p:nvPr/>
        </p:nvSpPr>
        <p:spPr>
          <a:xfrm>
            <a:off x="5016760" y="2950972"/>
            <a:ext cx="60835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4400" b="1" dirty="0">
                <a:solidFill>
                  <a:srgbClr val="C00000"/>
                </a:solidFill>
              </a:rPr>
              <a:t>НЕСОЧЕТАЕМЫЕ ЯКУ</a:t>
            </a:r>
          </a:p>
        </p:txBody>
      </p:sp>
    </p:spTree>
    <p:extLst>
      <p:ext uri="{BB962C8B-B14F-4D97-AF65-F5344CB8AC3E}">
        <p14:creationId xmlns:p14="http://schemas.microsoft.com/office/powerpoint/2010/main" val="13113627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C26F13A3-0460-BF3D-EFD1-269520E5AF74}"/>
              </a:ext>
            </a:extLst>
          </p:cNvPr>
          <p:cNvSpPr/>
          <p:nvPr/>
        </p:nvSpPr>
        <p:spPr>
          <a:xfrm>
            <a:off x="270485" y="303672"/>
            <a:ext cx="11262049" cy="718458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3600" dirty="0"/>
              <a:t>ИЗ-ЗА ПРОТИВОРЕЧАЩИХ ДРУГ ДРУГУ УСЛОВИЙ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E3BEE2C-2D5A-0E5F-677E-4AA507B6478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87" t="14477" r="38517" b="56297"/>
          <a:stretch/>
        </p:blipFill>
        <p:spPr>
          <a:xfrm>
            <a:off x="364095" y="1756176"/>
            <a:ext cx="334428" cy="44635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82425333-7650-BA2A-0480-D3F4C8AF225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87" t="14477" r="38517" b="56297"/>
          <a:stretch/>
        </p:blipFill>
        <p:spPr>
          <a:xfrm>
            <a:off x="744860" y="1756176"/>
            <a:ext cx="334428" cy="446355"/>
          </a:xfrm>
          <a:prstGeom prst="rect">
            <a:avLst/>
          </a:prstGeom>
        </p:spPr>
      </p:pic>
      <p:pic>
        <p:nvPicPr>
          <p:cNvPr id="11" name="Рисунок 10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EC9A5705-F34E-8BCA-588B-EDC6D52F3B5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09" t="18963" r="38372" b="51259"/>
          <a:stretch/>
        </p:blipFill>
        <p:spPr>
          <a:xfrm rot="10800000">
            <a:off x="1798935" y="1765689"/>
            <a:ext cx="340001" cy="460424"/>
          </a:xfrm>
          <a:prstGeom prst="rect">
            <a:avLst/>
          </a:prstGeom>
        </p:spPr>
      </p:pic>
      <p:pic>
        <p:nvPicPr>
          <p:cNvPr id="12" name="Рисунок 11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FCBE5BEC-68B0-752D-1D2D-00AAFFE55D5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63" t="17778" r="38015" b="52437"/>
          <a:stretch/>
        </p:blipFill>
        <p:spPr>
          <a:xfrm>
            <a:off x="2230424" y="1765689"/>
            <a:ext cx="347444" cy="467381"/>
          </a:xfrm>
          <a:prstGeom prst="rect">
            <a:avLst/>
          </a:prstGeom>
        </p:spPr>
      </p:pic>
      <p:pic>
        <p:nvPicPr>
          <p:cNvPr id="13" name="Рисунок 12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ACECF875-9159-8757-E1CE-C08D16729BA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63" t="18413" r="38544" b="52437"/>
          <a:stretch/>
        </p:blipFill>
        <p:spPr>
          <a:xfrm>
            <a:off x="2882206" y="1774192"/>
            <a:ext cx="324019" cy="434371"/>
          </a:xfrm>
          <a:prstGeom prst="rect">
            <a:avLst/>
          </a:prstGeom>
        </p:spPr>
      </p:pic>
      <p:pic>
        <p:nvPicPr>
          <p:cNvPr id="14" name="Рисунок 13" descr="Изображение выглядит как текст, ночное небо&#10;&#10;Автоматически созданное описание">
            <a:extLst>
              <a:ext uri="{FF2B5EF4-FFF2-40B4-BE49-F238E27FC236}">
                <a16:creationId xmlns:a16="http://schemas.microsoft.com/office/drawing/2014/main" id="{73E52F65-34B4-A114-F0E1-5B81ED3CCD2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46" t="18412" r="37169" b="51259"/>
          <a:stretch/>
        </p:blipFill>
        <p:spPr>
          <a:xfrm rot="10800000">
            <a:off x="3270316" y="1771768"/>
            <a:ext cx="350256" cy="457111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7F80AA54-6858-59A7-2AD6-63286D98B97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68" t="18413" r="38543" b="52437"/>
          <a:stretch/>
        </p:blipFill>
        <p:spPr>
          <a:xfrm>
            <a:off x="4297373" y="1761195"/>
            <a:ext cx="334411" cy="442268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9AF67DD1-FDBA-A544-049B-F39DBF9BB35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87" t="14477" r="38517" b="56297"/>
          <a:stretch/>
        </p:blipFill>
        <p:spPr>
          <a:xfrm>
            <a:off x="1169222" y="1756176"/>
            <a:ext cx="334428" cy="446355"/>
          </a:xfrm>
          <a:prstGeom prst="rect">
            <a:avLst/>
          </a:prstGeom>
        </p:spPr>
      </p:pic>
      <p:pic>
        <p:nvPicPr>
          <p:cNvPr id="17" name="Рисунок 16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FEA33E8F-AD7C-8EB0-54B0-663A5DD7F333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06" t="18145" r="37708" b="52437"/>
          <a:stretch/>
        </p:blipFill>
        <p:spPr>
          <a:xfrm rot="10597033">
            <a:off x="3678051" y="1769358"/>
            <a:ext cx="339495" cy="429754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375CEA7D-C84A-4276-1603-1CFF77CA3195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68" t="18413" r="38543" b="52437"/>
          <a:stretch/>
        </p:blipFill>
        <p:spPr>
          <a:xfrm>
            <a:off x="4708057" y="1750579"/>
            <a:ext cx="334411" cy="442268"/>
          </a:xfrm>
          <a:prstGeom prst="rect">
            <a:avLst/>
          </a:prstGeom>
        </p:spPr>
      </p:pic>
      <p:pic>
        <p:nvPicPr>
          <p:cNvPr id="19" name="Рисунок 18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6E4F6A11-E6AB-46E2-0670-A413D4FDD008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09" t="16444" r="38354" b="53482"/>
          <a:stretch/>
        </p:blipFill>
        <p:spPr>
          <a:xfrm rot="5400000">
            <a:off x="5424565" y="1810102"/>
            <a:ext cx="334427" cy="457109"/>
          </a:xfrm>
          <a:prstGeom prst="rect">
            <a:avLst/>
          </a:prstGeom>
        </p:spPr>
      </p:pic>
      <p:pic>
        <p:nvPicPr>
          <p:cNvPr id="20" name="Рисунок 19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C576F5C9-5E84-380B-5DC3-291C350124E3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09" t="16444" r="38354" b="53482"/>
          <a:stretch/>
        </p:blipFill>
        <p:spPr>
          <a:xfrm>
            <a:off x="5940570" y="1769758"/>
            <a:ext cx="334428" cy="457111"/>
          </a:xfrm>
          <a:prstGeom prst="rect">
            <a:avLst/>
          </a:prstGeom>
        </p:spPr>
      </p:pic>
      <p:pic>
        <p:nvPicPr>
          <p:cNvPr id="21" name="Рисунок 20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DC0FA244-B506-A31A-5522-7F8D3D7D4F73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09" t="16444" r="38354" b="53482"/>
          <a:stretch/>
        </p:blipFill>
        <p:spPr>
          <a:xfrm>
            <a:off x="6358873" y="1761195"/>
            <a:ext cx="334428" cy="45711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7B122CD3-FA6E-A78F-A419-C105FA0CF091}"/>
              </a:ext>
            </a:extLst>
          </p:cNvPr>
          <p:cNvSpPr txBox="1"/>
          <p:nvPr/>
        </p:nvSpPr>
        <p:spPr>
          <a:xfrm>
            <a:off x="270485" y="1095484"/>
            <a:ext cx="45533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>
                <a:solidFill>
                  <a:srgbClr val="C00000"/>
                </a:solidFill>
              </a:rPr>
              <a:t>Тан</a:t>
            </a:r>
            <a:r>
              <a:rPr lang="en-US" sz="3200" b="1" dirty="0">
                <a:solidFill>
                  <a:srgbClr val="C00000"/>
                </a:solidFill>
              </a:rPr>
              <a:t>’</a:t>
            </a:r>
            <a:r>
              <a:rPr lang="ru-RU" sz="3200" b="1" dirty="0" err="1">
                <a:solidFill>
                  <a:srgbClr val="C00000"/>
                </a:solidFill>
              </a:rPr>
              <a:t>яо</a:t>
            </a:r>
            <a:r>
              <a:rPr lang="ru-RU" sz="3200" b="1" dirty="0">
                <a:solidFill>
                  <a:srgbClr val="C00000"/>
                </a:solidFill>
              </a:rPr>
              <a:t> и </a:t>
            </a:r>
            <a:r>
              <a:rPr lang="ru-RU" sz="3200" b="1" dirty="0" err="1">
                <a:solidFill>
                  <a:srgbClr val="C00000"/>
                </a:solidFill>
              </a:rPr>
              <a:t>якухай</a:t>
            </a:r>
            <a:endParaRPr lang="ru-RU" sz="3200" b="1" dirty="0">
              <a:solidFill>
                <a:srgbClr val="C00000"/>
              </a:solidFill>
            </a:endParaRPr>
          </a:p>
        </p:txBody>
      </p:sp>
      <p:pic>
        <p:nvPicPr>
          <p:cNvPr id="23" name="Рисунок 22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7F4489B0-1758-34D3-A893-517D5545D53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63" t="18413" r="38544" b="52437"/>
          <a:stretch/>
        </p:blipFill>
        <p:spPr>
          <a:xfrm>
            <a:off x="2910973" y="2433259"/>
            <a:ext cx="315724" cy="423250"/>
          </a:xfrm>
          <a:prstGeom prst="rect">
            <a:avLst/>
          </a:prstGeom>
        </p:spPr>
      </p:pic>
      <p:pic>
        <p:nvPicPr>
          <p:cNvPr id="24" name="Рисунок 23" descr="Изображение выглядит как текст, ночное небо&#10;&#10;Автоматически созданное описание">
            <a:extLst>
              <a:ext uri="{FF2B5EF4-FFF2-40B4-BE49-F238E27FC236}">
                <a16:creationId xmlns:a16="http://schemas.microsoft.com/office/drawing/2014/main" id="{AB168ED6-530B-010D-C6B7-8DE2F3C7D5C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46" t="18412" r="37169" b="51259"/>
          <a:stretch/>
        </p:blipFill>
        <p:spPr>
          <a:xfrm rot="10800000">
            <a:off x="3291486" y="2419984"/>
            <a:ext cx="341290" cy="445410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203DF477-0B5E-4093-4F2E-5DB31E42C3CC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68" t="18413" r="38543" b="52437"/>
          <a:stretch/>
        </p:blipFill>
        <p:spPr>
          <a:xfrm>
            <a:off x="4297992" y="2368268"/>
            <a:ext cx="325850" cy="430946"/>
          </a:xfrm>
          <a:prstGeom prst="rect">
            <a:avLst/>
          </a:prstGeom>
        </p:spPr>
      </p:pic>
      <p:pic>
        <p:nvPicPr>
          <p:cNvPr id="26" name="Рисунок 25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97D64300-8A73-B313-C507-451D50C24FDE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06" t="18145" r="37708" b="52437"/>
          <a:stretch/>
        </p:blipFill>
        <p:spPr>
          <a:xfrm rot="10800000">
            <a:off x="3699906" y="2428534"/>
            <a:ext cx="330804" cy="418751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91F6FF5A-7BF0-A0F2-A90E-D05C5E264F33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68" t="18413" r="38543" b="52437"/>
          <a:stretch/>
        </p:blipFill>
        <p:spPr>
          <a:xfrm>
            <a:off x="4694963" y="2363643"/>
            <a:ext cx="325850" cy="430946"/>
          </a:xfrm>
          <a:prstGeom prst="rect">
            <a:avLst/>
          </a:prstGeom>
        </p:spPr>
      </p:pic>
      <p:pic>
        <p:nvPicPr>
          <p:cNvPr id="28" name="Рисунок 27" descr="Изображение выглядит как текст, фарфор&#10;&#10;Автоматически созданное описание">
            <a:extLst>
              <a:ext uri="{FF2B5EF4-FFF2-40B4-BE49-F238E27FC236}">
                <a16:creationId xmlns:a16="http://schemas.microsoft.com/office/drawing/2014/main" id="{015C27B9-A805-65C5-1640-9C018833DC6B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87091" y="2433165"/>
            <a:ext cx="336037" cy="444040"/>
          </a:xfrm>
          <a:prstGeom prst="rect">
            <a:avLst/>
          </a:prstGeom>
        </p:spPr>
      </p:pic>
      <p:pic>
        <p:nvPicPr>
          <p:cNvPr id="29" name="Рисунок 28" descr="Изображение выглядит как текст, фарфор&#10;&#10;Автоматически созданное описание">
            <a:extLst>
              <a:ext uri="{FF2B5EF4-FFF2-40B4-BE49-F238E27FC236}">
                <a16:creationId xmlns:a16="http://schemas.microsoft.com/office/drawing/2014/main" id="{E91269F5-A38C-A623-6575-A0E14CD4D185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0321" y="2421361"/>
            <a:ext cx="341289" cy="450981"/>
          </a:xfrm>
          <a:prstGeom prst="rect">
            <a:avLst/>
          </a:prstGeom>
        </p:spPr>
      </p:pic>
      <p:pic>
        <p:nvPicPr>
          <p:cNvPr id="30" name="Рисунок 29" descr="Изображение выглядит как текст, фарфор&#10;&#10;Автоматически созданное описание">
            <a:extLst>
              <a:ext uri="{FF2B5EF4-FFF2-40B4-BE49-F238E27FC236}">
                <a16:creationId xmlns:a16="http://schemas.microsoft.com/office/drawing/2014/main" id="{8EACFF98-CA1C-B6DC-9655-C845E2733D45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4713" y="2422641"/>
            <a:ext cx="341289" cy="450981"/>
          </a:xfrm>
          <a:prstGeom prst="rect">
            <a:avLst/>
          </a:prstGeom>
        </p:spPr>
      </p:pic>
      <p:pic>
        <p:nvPicPr>
          <p:cNvPr id="31" name="Рисунок 30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3C8F353A-32E2-B14E-7CCB-3AADF2C0C33E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16238" y="2431964"/>
            <a:ext cx="358996" cy="462654"/>
          </a:xfrm>
          <a:prstGeom prst="rect">
            <a:avLst/>
          </a:prstGeom>
        </p:spPr>
      </p:pic>
      <p:pic>
        <p:nvPicPr>
          <p:cNvPr id="32" name="Рисунок 31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62CBCF95-9B20-1554-CFB8-D9C47908CE17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67826" y="2437264"/>
            <a:ext cx="358996" cy="462654"/>
          </a:xfrm>
          <a:prstGeom prst="rect">
            <a:avLst/>
          </a:prstGeom>
        </p:spPr>
      </p:pic>
      <p:pic>
        <p:nvPicPr>
          <p:cNvPr id="33" name="Рисунок 32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2922F6F6-AD19-DFEE-841C-8122610883A9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27228" y="2326541"/>
            <a:ext cx="358996" cy="467146"/>
          </a:xfrm>
          <a:prstGeom prst="rect">
            <a:avLst/>
          </a:prstGeom>
        </p:spPr>
      </p:pic>
      <p:pic>
        <p:nvPicPr>
          <p:cNvPr id="34" name="Рисунок 33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CEBE49BA-22FF-390E-F1E4-8A759819E041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52405" y="2319185"/>
            <a:ext cx="358996" cy="467146"/>
          </a:xfrm>
          <a:prstGeom prst="rect">
            <a:avLst/>
          </a:prstGeom>
        </p:spPr>
      </p:pic>
      <p:pic>
        <p:nvPicPr>
          <p:cNvPr id="35" name="Рисунок 34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00427909-9C9B-7E76-3E7D-39E082337F98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6250575" y="2331518"/>
            <a:ext cx="358997" cy="467148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594FBAEF-CCB8-64AC-E540-70D32E0C0D10}"/>
              </a:ext>
            </a:extLst>
          </p:cNvPr>
          <p:cNvSpPr txBox="1"/>
          <p:nvPr/>
        </p:nvSpPr>
        <p:spPr>
          <a:xfrm>
            <a:off x="270485" y="3028226"/>
            <a:ext cx="45533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 err="1">
                <a:solidFill>
                  <a:srgbClr val="C00000"/>
                </a:solidFill>
              </a:rPr>
              <a:t>Тойтой</a:t>
            </a:r>
            <a:r>
              <a:rPr lang="ru-RU" sz="3200" b="1" dirty="0">
                <a:solidFill>
                  <a:srgbClr val="C00000"/>
                </a:solidFill>
              </a:rPr>
              <a:t> и </a:t>
            </a:r>
            <a:r>
              <a:rPr lang="ru-RU" sz="3200" b="1" dirty="0" err="1">
                <a:solidFill>
                  <a:srgbClr val="C00000"/>
                </a:solidFill>
              </a:rPr>
              <a:t>ипейко</a:t>
            </a:r>
            <a:endParaRPr lang="ru-RU" sz="3200" b="1" dirty="0">
              <a:solidFill>
                <a:srgbClr val="C00000"/>
              </a:solidFill>
            </a:endParaRPr>
          </a:p>
        </p:txBody>
      </p:sp>
      <p:pic>
        <p:nvPicPr>
          <p:cNvPr id="37" name="Рисунок 36">
            <a:extLst>
              <a:ext uri="{FF2B5EF4-FFF2-40B4-BE49-F238E27FC236}">
                <a16:creationId xmlns:a16="http://schemas.microsoft.com/office/drawing/2014/main" id="{F71A190C-A4CA-F215-52C0-C3C2099FB343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8633" y="4302450"/>
            <a:ext cx="363572" cy="473712"/>
          </a:xfrm>
          <a:prstGeom prst="rect">
            <a:avLst/>
          </a:prstGeom>
        </p:spPr>
      </p:pic>
      <p:pic>
        <p:nvPicPr>
          <p:cNvPr id="38" name="Рисунок 37">
            <a:extLst>
              <a:ext uri="{FF2B5EF4-FFF2-40B4-BE49-F238E27FC236}">
                <a16:creationId xmlns:a16="http://schemas.microsoft.com/office/drawing/2014/main" id="{0338094F-67F2-BA70-6DEF-7541B2165358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0321" y="4297775"/>
            <a:ext cx="363572" cy="473712"/>
          </a:xfrm>
          <a:prstGeom prst="rect">
            <a:avLst/>
          </a:prstGeom>
        </p:spPr>
      </p:pic>
      <p:pic>
        <p:nvPicPr>
          <p:cNvPr id="39" name="Рисунок 38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7AADB506-B12D-2F28-9C6F-617792909D92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67740" y="4297774"/>
            <a:ext cx="341338" cy="448730"/>
          </a:xfrm>
          <a:prstGeom prst="rect">
            <a:avLst/>
          </a:prstGeom>
        </p:spPr>
      </p:pic>
      <p:pic>
        <p:nvPicPr>
          <p:cNvPr id="40" name="Рисунок 39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316025E6-9A17-B20F-7498-615C3A8BC3E0}"/>
              </a:ext>
            </a:extLst>
          </p:cNvPr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83010" y="4294886"/>
            <a:ext cx="359351" cy="473711"/>
          </a:xfrm>
          <a:prstGeom prst="rect">
            <a:avLst/>
          </a:prstGeom>
        </p:spPr>
      </p:pic>
      <p:pic>
        <p:nvPicPr>
          <p:cNvPr id="41" name="Рисунок 40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698CFEBD-693E-FF8E-4575-4744D79B56B3}"/>
              </a:ext>
            </a:extLst>
          </p:cNvPr>
          <p:cNvPicPr>
            <a:picLocks noChangeAspect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05962" y="4294432"/>
            <a:ext cx="359779" cy="451427"/>
          </a:xfrm>
          <a:prstGeom prst="rect">
            <a:avLst/>
          </a:prstGeom>
        </p:spPr>
      </p:pic>
      <p:pic>
        <p:nvPicPr>
          <p:cNvPr id="42" name="Рисунок 41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646B37FE-80BF-61A2-2AA6-0DA66BD7ECCE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33283" y="4281516"/>
            <a:ext cx="341338" cy="448730"/>
          </a:xfrm>
          <a:prstGeom prst="rect">
            <a:avLst/>
          </a:prstGeom>
        </p:spPr>
      </p:pic>
      <p:pic>
        <p:nvPicPr>
          <p:cNvPr id="43" name="Рисунок 42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159334AE-E7F5-1671-8130-8C81F8C6655E}"/>
              </a:ext>
            </a:extLst>
          </p:cNvPr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56235" y="4266039"/>
            <a:ext cx="359351" cy="473711"/>
          </a:xfrm>
          <a:prstGeom prst="rect">
            <a:avLst/>
          </a:prstGeom>
        </p:spPr>
      </p:pic>
      <p:pic>
        <p:nvPicPr>
          <p:cNvPr id="44" name="Рисунок 43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E537D2C5-44DF-5F3D-7CF5-363EA1CD578C}"/>
              </a:ext>
            </a:extLst>
          </p:cNvPr>
          <p:cNvPicPr>
            <a:picLocks noChangeAspect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80130" y="4271900"/>
            <a:ext cx="359779" cy="451427"/>
          </a:xfrm>
          <a:prstGeom prst="rect">
            <a:avLst/>
          </a:prstGeom>
        </p:spPr>
      </p:pic>
      <p:pic>
        <p:nvPicPr>
          <p:cNvPr id="45" name="Рисунок 44" descr="Изображение выглядит как текст, ночное небо&#10;&#10;Автоматически созданное описание">
            <a:extLst>
              <a:ext uri="{FF2B5EF4-FFF2-40B4-BE49-F238E27FC236}">
                <a16:creationId xmlns:a16="http://schemas.microsoft.com/office/drawing/2014/main" id="{1E69279F-3674-9C8A-E327-A5A873A56180}"/>
              </a:ext>
            </a:extLst>
          </p:cNvPr>
          <p:cNvPicPr>
            <a:picLocks noChangeAspect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4287870" y="4267023"/>
            <a:ext cx="358292" cy="467599"/>
          </a:xfrm>
          <a:prstGeom prst="rect">
            <a:avLst/>
          </a:prstGeom>
        </p:spPr>
      </p:pic>
      <p:pic>
        <p:nvPicPr>
          <p:cNvPr id="46" name="Рисунок 45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89E240D8-F62C-6ED7-8483-F9981299A36D}"/>
              </a:ext>
            </a:extLst>
          </p:cNvPr>
          <p:cNvPicPr>
            <a:picLocks noChangeAspect="1"/>
          </p:cNvPicPr>
          <p:nvPr/>
        </p:nvPicPr>
        <p:blipFill rotWithShape="1">
          <a:blip r:embed="rId1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4700292" y="4275806"/>
            <a:ext cx="347286" cy="439615"/>
          </a:xfrm>
          <a:prstGeom prst="rect">
            <a:avLst/>
          </a:prstGeom>
        </p:spPr>
      </p:pic>
      <p:pic>
        <p:nvPicPr>
          <p:cNvPr id="47" name="Рисунок 46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B256C65A-0B87-4343-53F7-754FC69A5D36}"/>
              </a:ext>
            </a:extLst>
          </p:cNvPr>
          <p:cNvPicPr>
            <a:picLocks noChangeAspect="1"/>
          </p:cNvPicPr>
          <p:nvPr/>
        </p:nvPicPr>
        <p:blipFill rotWithShape="1">
          <a:blip r:embed="rId2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16337" y="4268715"/>
            <a:ext cx="331455" cy="452426"/>
          </a:xfrm>
          <a:prstGeom prst="rect">
            <a:avLst/>
          </a:prstGeom>
        </p:spPr>
      </p:pic>
      <p:pic>
        <p:nvPicPr>
          <p:cNvPr id="48" name="Рисунок 47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13E3F9E6-9AC6-05EB-F13E-F258DD1A4B52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5019" y="3610865"/>
            <a:ext cx="341460" cy="448891"/>
          </a:xfrm>
          <a:prstGeom prst="rect">
            <a:avLst/>
          </a:prstGeom>
        </p:spPr>
      </p:pic>
      <p:pic>
        <p:nvPicPr>
          <p:cNvPr id="49" name="Рисунок 48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DE0BE66E-BA82-EF63-FE17-CBB9F1FE7B2F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4899" y="3611202"/>
            <a:ext cx="341460" cy="448891"/>
          </a:xfrm>
          <a:prstGeom prst="rect">
            <a:avLst/>
          </a:prstGeom>
        </p:spPr>
      </p:pic>
      <p:pic>
        <p:nvPicPr>
          <p:cNvPr id="50" name="Рисунок 49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83F66B98-9284-DFBB-640F-A059F522B431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68003" y="3617074"/>
            <a:ext cx="341460" cy="448891"/>
          </a:xfrm>
          <a:prstGeom prst="rect">
            <a:avLst/>
          </a:prstGeom>
        </p:spPr>
      </p:pic>
      <p:pic>
        <p:nvPicPr>
          <p:cNvPr id="51" name="Рисунок 50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2D5F74D3-F14F-50CD-3421-C2EA3FC8AA96}"/>
              </a:ext>
            </a:extLst>
          </p:cNvPr>
          <p:cNvPicPr>
            <a:picLocks noChangeAspect="1"/>
          </p:cNvPicPr>
          <p:nvPr/>
        </p:nvPicPr>
        <p:blipFill rotWithShape="1">
          <a:blip r:embed="rId2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48865" y="3589471"/>
            <a:ext cx="341460" cy="464779"/>
          </a:xfrm>
          <a:prstGeom prst="rect">
            <a:avLst/>
          </a:prstGeom>
        </p:spPr>
      </p:pic>
      <p:pic>
        <p:nvPicPr>
          <p:cNvPr id="52" name="Рисунок 51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1062E1B6-31A9-10D6-5CD7-644F2C899987}"/>
              </a:ext>
            </a:extLst>
          </p:cNvPr>
          <p:cNvPicPr>
            <a:picLocks noChangeAspect="1"/>
          </p:cNvPicPr>
          <p:nvPr/>
        </p:nvPicPr>
        <p:blipFill rotWithShape="1">
          <a:blip r:embed="rId2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38431" y="3598020"/>
            <a:ext cx="341460" cy="464779"/>
          </a:xfrm>
          <a:prstGeom prst="rect">
            <a:avLst/>
          </a:prstGeom>
        </p:spPr>
      </p:pic>
      <p:pic>
        <p:nvPicPr>
          <p:cNvPr id="53" name="Рисунок 52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394C60AB-4974-35B7-2F99-482372482014}"/>
              </a:ext>
            </a:extLst>
          </p:cNvPr>
          <p:cNvPicPr>
            <a:picLocks noChangeAspect="1"/>
          </p:cNvPicPr>
          <p:nvPr/>
        </p:nvPicPr>
        <p:blipFill rotWithShape="1">
          <a:blip r:embed="rId2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61535" y="3603000"/>
            <a:ext cx="341460" cy="464779"/>
          </a:xfrm>
          <a:prstGeom prst="rect">
            <a:avLst/>
          </a:prstGeom>
        </p:spPr>
      </p:pic>
      <p:pic>
        <p:nvPicPr>
          <p:cNvPr id="54" name="Рисунок 53">
            <a:extLst>
              <a:ext uri="{FF2B5EF4-FFF2-40B4-BE49-F238E27FC236}">
                <a16:creationId xmlns:a16="http://schemas.microsoft.com/office/drawing/2014/main" id="{AE98EA64-7990-D6FE-1876-03F48E60448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68" t="18413" r="38543" b="52437"/>
          <a:stretch/>
        </p:blipFill>
        <p:spPr>
          <a:xfrm>
            <a:off x="3256235" y="3575046"/>
            <a:ext cx="341461" cy="451592"/>
          </a:xfrm>
          <a:prstGeom prst="rect">
            <a:avLst/>
          </a:prstGeom>
        </p:spPr>
      </p:pic>
      <p:pic>
        <p:nvPicPr>
          <p:cNvPr id="55" name="Рисунок 54">
            <a:extLst>
              <a:ext uri="{FF2B5EF4-FFF2-40B4-BE49-F238E27FC236}">
                <a16:creationId xmlns:a16="http://schemas.microsoft.com/office/drawing/2014/main" id="{FF2BD6A7-513F-A668-7930-5B52C0899C4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68" t="18413" r="38543" b="52437"/>
          <a:stretch/>
        </p:blipFill>
        <p:spPr>
          <a:xfrm>
            <a:off x="3671875" y="3571428"/>
            <a:ext cx="341461" cy="451592"/>
          </a:xfrm>
          <a:prstGeom prst="rect">
            <a:avLst/>
          </a:prstGeom>
        </p:spPr>
      </p:pic>
      <p:pic>
        <p:nvPicPr>
          <p:cNvPr id="56" name="Рисунок 55">
            <a:extLst>
              <a:ext uri="{FF2B5EF4-FFF2-40B4-BE49-F238E27FC236}">
                <a16:creationId xmlns:a16="http://schemas.microsoft.com/office/drawing/2014/main" id="{657C871E-8D49-523C-9B18-78404C6C8E2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68" t="18413" r="38543" b="52437"/>
          <a:stretch/>
        </p:blipFill>
        <p:spPr>
          <a:xfrm>
            <a:off x="4083293" y="3578616"/>
            <a:ext cx="341461" cy="451592"/>
          </a:xfrm>
          <a:prstGeom prst="rect">
            <a:avLst/>
          </a:prstGeom>
        </p:spPr>
      </p:pic>
      <p:pic>
        <p:nvPicPr>
          <p:cNvPr id="57" name="Рисунок 56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54420C0C-19AE-DD85-6080-25B4C2859F5F}"/>
              </a:ext>
            </a:extLst>
          </p:cNvPr>
          <p:cNvPicPr>
            <a:picLocks noChangeAspect="1"/>
          </p:cNvPicPr>
          <p:nvPr/>
        </p:nvPicPr>
        <p:blipFill rotWithShape="1">
          <a:blip r:embed="rId2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4651741" y="3567556"/>
            <a:ext cx="345053" cy="439552"/>
          </a:xfrm>
          <a:prstGeom prst="rect">
            <a:avLst/>
          </a:prstGeom>
        </p:spPr>
      </p:pic>
      <p:pic>
        <p:nvPicPr>
          <p:cNvPr id="58" name="Рисунок 57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BD0FD48C-3AFE-3443-A6F2-8D9437BE4F72}"/>
              </a:ext>
            </a:extLst>
          </p:cNvPr>
          <p:cNvPicPr>
            <a:picLocks noChangeAspect="1"/>
          </p:cNvPicPr>
          <p:nvPr/>
        </p:nvPicPr>
        <p:blipFill rotWithShape="1">
          <a:blip r:embed="rId2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5063159" y="3569300"/>
            <a:ext cx="345053" cy="439552"/>
          </a:xfrm>
          <a:prstGeom prst="rect">
            <a:avLst/>
          </a:prstGeom>
        </p:spPr>
      </p:pic>
      <p:pic>
        <p:nvPicPr>
          <p:cNvPr id="59" name="Рисунок 58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21163E12-68ED-3566-6D0B-DE4E592F0EBA}"/>
              </a:ext>
            </a:extLst>
          </p:cNvPr>
          <p:cNvPicPr>
            <a:picLocks noChangeAspect="1"/>
          </p:cNvPicPr>
          <p:nvPr/>
        </p:nvPicPr>
        <p:blipFill rotWithShape="1">
          <a:blip r:embed="rId2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87259" y="3558790"/>
            <a:ext cx="343220" cy="455750"/>
          </a:xfrm>
          <a:prstGeom prst="rect">
            <a:avLst/>
          </a:prstGeom>
        </p:spPr>
      </p:pic>
      <p:pic>
        <p:nvPicPr>
          <p:cNvPr id="60" name="Рисунок 59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CBB05B07-7351-DDE6-1EDA-1B1604F22C8B}"/>
              </a:ext>
            </a:extLst>
          </p:cNvPr>
          <p:cNvPicPr>
            <a:picLocks noChangeAspect="1"/>
          </p:cNvPicPr>
          <p:nvPr/>
        </p:nvPicPr>
        <p:blipFill rotWithShape="1">
          <a:blip r:embed="rId2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12544" y="3562827"/>
            <a:ext cx="343220" cy="455750"/>
          </a:xfrm>
          <a:prstGeom prst="rect">
            <a:avLst/>
          </a:prstGeom>
        </p:spPr>
      </p:pic>
      <p:pic>
        <p:nvPicPr>
          <p:cNvPr id="61" name="Рисунок 60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3B52DEAB-9EE3-D6AB-1557-96EA5A3FE9B3}"/>
              </a:ext>
            </a:extLst>
          </p:cNvPr>
          <p:cNvPicPr>
            <a:picLocks noChangeAspect="1"/>
          </p:cNvPicPr>
          <p:nvPr/>
        </p:nvPicPr>
        <p:blipFill rotWithShape="1">
          <a:blip r:embed="rId2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63573" y="4233558"/>
            <a:ext cx="347050" cy="473712"/>
          </a:xfrm>
          <a:prstGeom prst="rect">
            <a:avLst/>
          </a:prstGeom>
        </p:spPr>
      </p:pic>
      <p:pic>
        <p:nvPicPr>
          <p:cNvPr id="62" name="Рисунок 61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0461DBAB-6890-A424-E9F7-C31CD8D81587}"/>
              </a:ext>
            </a:extLst>
          </p:cNvPr>
          <p:cNvPicPr>
            <a:picLocks noChangeAspect="1"/>
          </p:cNvPicPr>
          <p:nvPr/>
        </p:nvPicPr>
        <p:blipFill rotWithShape="1">
          <a:blip r:embed="rId2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00568" y="4233557"/>
            <a:ext cx="359762" cy="467857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73B574FD-77CE-2647-8FA9-BA2D3D064007}"/>
              </a:ext>
            </a:extLst>
          </p:cNvPr>
          <p:cNvSpPr txBox="1"/>
          <p:nvPr/>
        </p:nvSpPr>
        <p:spPr>
          <a:xfrm>
            <a:off x="292141" y="4900463"/>
            <a:ext cx="45533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 err="1">
                <a:solidFill>
                  <a:srgbClr val="C00000"/>
                </a:solidFill>
              </a:rPr>
              <a:t>Иццу</a:t>
            </a:r>
            <a:r>
              <a:rPr lang="ru-RU" sz="3200" b="1" dirty="0">
                <a:solidFill>
                  <a:srgbClr val="C00000"/>
                </a:solidFill>
              </a:rPr>
              <a:t> и </a:t>
            </a:r>
            <a:r>
              <a:rPr lang="ru-RU" sz="3200" b="1" dirty="0" err="1">
                <a:solidFill>
                  <a:srgbClr val="C00000"/>
                </a:solidFill>
              </a:rPr>
              <a:t>санщоку</a:t>
            </a:r>
            <a:endParaRPr lang="ru-RU" sz="3200" b="1" dirty="0">
              <a:solidFill>
                <a:srgbClr val="C00000"/>
              </a:solidFill>
            </a:endParaRPr>
          </a:p>
        </p:txBody>
      </p:sp>
      <p:pic>
        <p:nvPicPr>
          <p:cNvPr id="64" name="Рисунок 63">
            <a:extLst>
              <a:ext uri="{FF2B5EF4-FFF2-40B4-BE49-F238E27FC236}">
                <a16:creationId xmlns:a16="http://schemas.microsoft.com/office/drawing/2014/main" id="{DC7FA0AA-1BEA-DBD4-C376-4A7F00E3425B}"/>
              </a:ext>
            </a:extLst>
          </p:cNvPr>
          <p:cNvPicPr>
            <a:picLocks noChangeAspect="1"/>
          </p:cNvPicPr>
          <p:nvPr/>
        </p:nvPicPr>
        <p:blipFill rotWithShape="1">
          <a:blip r:embed="rId2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4746" y="5483881"/>
            <a:ext cx="396881" cy="533378"/>
          </a:xfrm>
          <a:prstGeom prst="rect">
            <a:avLst/>
          </a:prstGeom>
        </p:spPr>
      </p:pic>
      <p:pic>
        <p:nvPicPr>
          <p:cNvPr id="65" name="Рисунок 64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487392BD-BE33-B118-F497-09D269AD83E4}"/>
              </a:ext>
            </a:extLst>
          </p:cNvPr>
          <p:cNvPicPr>
            <a:picLocks noChangeAspect="1"/>
          </p:cNvPicPr>
          <p:nvPr/>
        </p:nvPicPr>
        <p:blipFill rotWithShape="1">
          <a:blip r:embed="rId2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4119" y="5503223"/>
            <a:ext cx="386738" cy="526410"/>
          </a:xfrm>
          <a:prstGeom prst="rect">
            <a:avLst/>
          </a:prstGeom>
        </p:spPr>
      </p:pic>
      <p:pic>
        <p:nvPicPr>
          <p:cNvPr id="66" name="Рисунок 65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545F622A-DDE9-309F-C275-B3B03BD4AEEA}"/>
              </a:ext>
            </a:extLst>
          </p:cNvPr>
          <p:cNvPicPr>
            <a:picLocks noChangeAspect="1"/>
          </p:cNvPicPr>
          <p:nvPr/>
        </p:nvPicPr>
        <p:blipFill rotWithShape="1">
          <a:blip r:embed="rId2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34013" y="5503222"/>
            <a:ext cx="386739" cy="528611"/>
          </a:xfrm>
          <a:prstGeom prst="rect">
            <a:avLst/>
          </a:prstGeom>
        </p:spPr>
      </p:pic>
      <p:pic>
        <p:nvPicPr>
          <p:cNvPr id="67" name="Рисунок 66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AF2B6EEE-8A86-6FBB-CD12-2787646C48E5}"/>
              </a:ext>
            </a:extLst>
          </p:cNvPr>
          <p:cNvPicPr>
            <a:picLocks noChangeAspect="1"/>
          </p:cNvPicPr>
          <p:nvPr/>
        </p:nvPicPr>
        <p:blipFill rotWithShape="1">
          <a:blip r:embed="rId2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55020" y="5511037"/>
            <a:ext cx="386738" cy="508414"/>
          </a:xfrm>
          <a:prstGeom prst="rect">
            <a:avLst/>
          </a:prstGeom>
        </p:spPr>
      </p:pic>
      <p:pic>
        <p:nvPicPr>
          <p:cNvPr id="68" name="Рисунок 67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7601FEE0-FFF9-DFB3-2ABA-B0F425BB3690}"/>
              </a:ext>
            </a:extLst>
          </p:cNvPr>
          <p:cNvPicPr>
            <a:picLocks noChangeAspect="1"/>
          </p:cNvPicPr>
          <p:nvPr/>
        </p:nvPicPr>
        <p:blipFill rotWithShape="1">
          <a:blip r:embed="rId2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38818" y="5524889"/>
            <a:ext cx="386738" cy="508413"/>
          </a:xfrm>
          <a:prstGeom prst="rect">
            <a:avLst/>
          </a:prstGeom>
        </p:spPr>
      </p:pic>
      <p:pic>
        <p:nvPicPr>
          <p:cNvPr id="69" name="Рисунок 68" descr="Изображение выглядит как текст, фарфор&#10;&#10;Автоматически созданное описание">
            <a:extLst>
              <a:ext uri="{FF2B5EF4-FFF2-40B4-BE49-F238E27FC236}">
                <a16:creationId xmlns:a16="http://schemas.microsoft.com/office/drawing/2014/main" id="{B68FA968-7341-E02F-4FDB-4B8428C16871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47723" y="5507903"/>
            <a:ext cx="395116" cy="522108"/>
          </a:xfrm>
          <a:prstGeom prst="rect">
            <a:avLst/>
          </a:prstGeom>
        </p:spPr>
      </p:pic>
      <p:pic>
        <p:nvPicPr>
          <p:cNvPr id="70" name="Рисунок 69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2B6F3AB7-5290-FD44-2E26-A87E6EB65671}"/>
              </a:ext>
            </a:extLst>
          </p:cNvPr>
          <p:cNvPicPr>
            <a:picLocks noChangeAspect="1"/>
          </p:cNvPicPr>
          <p:nvPr/>
        </p:nvPicPr>
        <p:blipFill rotWithShape="1">
          <a:blip r:embed="rId3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35383" y="5507902"/>
            <a:ext cx="383522" cy="510659"/>
          </a:xfrm>
          <a:prstGeom prst="rect">
            <a:avLst/>
          </a:prstGeom>
        </p:spPr>
      </p:pic>
      <p:pic>
        <p:nvPicPr>
          <p:cNvPr id="71" name="Рисунок 70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C3C7E345-D3AD-8CA3-938D-5EE05218B0D6}"/>
              </a:ext>
            </a:extLst>
          </p:cNvPr>
          <p:cNvPicPr>
            <a:picLocks noChangeAspect="1"/>
          </p:cNvPicPr>
          <p:nvPr/>
        </p:nvPicPr>
        <p:blipFill rotWithShape="1">
          <a:blip r:embed="rId3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10431" y="5507902"/>
            <a:ext cx="376576" cy="504827"/>
          </a:xfrm>
          <a:prstGeom prst="rect">
            <a:avLst/>
          </a:prstGeom>
        </p:spPr>
      </p:pic>
      <p:pic>
        <p:nvPicPr>
          <p:cNvPr id="72" name="Рисунок 71" descr="Изображение выглядит как текст, ночное небо&#10;&#10;Автоматически созданное описание">
            <a:extLst>
              <a:ext uri="{FF2B5EF4-FFF2-40B4-BE49-F238E27FC236}">
                <a16:creationId xmlns:a16="http://schemas.microsoft.com/office/drawing/2014/main" id="{7707B9D4-A36D-E351-C066-3D2817593A78}"/>
              </a:ext>
            </a:extLst>
          </p:cNvPr>
          <p:cNvPicPr>
            <a:picLocks noChangeAspect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4909693" y="5497606"/>
            <a:ext cx="411265" cy="536734"/>
          </a:xfrm>
          <a:prstGeom prst="rect">
            <a:avLst/>
          </a:prstGeom>
        </p:spPr>
      </p:pic>
      <p:pic>
        <p:nvPicPr>
          <p:cNvPr id="73" name="Рисунок 72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03B50D09-1277-907F-1812-4FB59CBC2F95}"/>
              </a:ext>
            </a:extLst>
          </p:cNvPr>
          <p:cNvPicPr>
            <a:picLocks noChangeAspect="1"/>
          </p:cNvPicPr>
          <p:nvPr/>
        </p:nvPicPr>
        <p:blipFill rotWithShape="1">
          <a:blip r:embed="rId1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5377186" y="5499320"/>
            <a:ext cx="411266" cy="520605"/>
          </a:xfrm>
          <a:prstGeom prst="rect">
            <a:avLst/>
          </a:prstGeom>
        </p:spPr>
      </p:pic>
      <p:pic>
        <p:nvPicPr>
          <p:cNvPr id="74" name="Рисунок 73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2900E9B4-4575-E175-4EA7-847B77E1B195}"/>
              </a:ext>
            </a:extLst>
          </p:cNvPr>
          <p:cNvPicPr>
            <a:picLocks noChangeAspect="1"/>
          </p:cNvPicPr>
          <p:nvPr/>
        </p:nvPicPr>
        <p:blipFill rotWithShape="1">
          <a:blip r:embed="rId2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52233" y="5492359"/>
            <a:ext cx="385051" cy="525583"/>
          </a:xfrm>
          <a:prstGeom prst="rect">
            <a:avLst/>
          </a:prstGeom>
        </p:spPr>
      </p:pic>
      <p:pic>
        <p:nvPicPr>
          <p:cNvPr id="75" name="Рисунок 74">
            <a:extLst>
              <a:ext uri="{FF2B5EF4-FFF2-40B4-BE49-F238E27FC236}">
                <a16:creationId xmlns:a16="http://schemas.microsoft.com/office/drawing/2014/main" id="{A92D56BB-23F0-7153-BF41-F68A6B7F96CD}"/>
              </a:ext>
            </a:extLst>
          </p:cNvPr>
          <p:cNvPicPr>
            <a:picLocks noChangeAspect="1"/>
          </p:cNvPicPr>
          <p:nvPr/>
        </p:nvPicPr>
        <p:blipFill rotWithShape="1">
          <a:blip r:embed="rId3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49400" y="5492359"/>
            <a:ext cx="376577" cy="498033"/>
          </a:xfrm>
          <a:prstGeom prst="rect">
            <a:avLst/>
          </a:prstGeom>
        </p:spPr>
      </p:pic>
      <p:pic>
        <p:nvPicPr>
          <p:cNvPr id="76" name="Рисунок 75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A736D705-DC19-C6B2-749E-E2A110B7A375}"/>
              </a:ext>
            </a:extLst>
          </p:cNvPr>
          <p:cNvPicPr>
            <a:picLocks noChangeAspect="1"/>
          </p:cNvPicPr>
          <p:nvPr/>
        </p:nvPicPr>
        <p:blipFill rotWithShape="1">
          <a:blip r:embed="rId3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7002732" y="5483880"/>
            <a:ext cx="390962" cy="498033"/>
          </a:xfrm>
          <a:prstGeom prst="rect">
            <a:avLst/>
          </a:prstGeom>
        </p:spPr>
      </p:pic>
      <p:pic>
        <p:nvPicPr>
          <p:cNvPr id="77" name="Рисунок 76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7B45B373-50EB-B0BF-A770-08CD02A8EFE6}"/>
              </a:ext>
            </a:extLst>
          </p:cNvPr>
          <p:cNvPicPr>
            <a:picLocks noChangeAspect="1"/>
          </p:cNvPicPr>
          <p:nvPr/>
        </p:nvPicPr>
        <p:blipFill rotWithShape="1">
          <a:blip r:embed="rId3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8751" y="6194890"/>
            <a:ext cx="395568" cy="508376"/>
          </a:xfrm>
          <a:prstGeom prst="rect">
            <a:avLst/>
          </a:prstGeom>
        </p:spPr>
      </p:pic>
      <p:pic>
        <p:nvPicPr>
          <p:cNvPr id="78" name="Рисунок 77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5272B821-AB5C-E1D0-B9C8-24B803526066}"/>
              </a:ext>
            </a:extLst>
          </p:cNvPr>
          <p:cNvPicPr>
            <a:picLocks noChangeAspect="1"/>
          </p:cNvPicPr>
          <p:nvPr/>
        </p:nvPicPr>
        <p:blipFill rotWithShape="1">
          <a:blip r:embed="rId3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6444" y="6175485"/>
            <a:ext cx="395569" cy="518754"/>
          </a:xfrm>
          <a:prstGeom prst="rect">
            <a:avLst/>
          </a:prstGeom>
        </p:spPr>
      </p:pic>
      <p:pic>
        <p:nvPicPr>
          <p:cNvPr id="79" name="Рисунок 78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DFE65B02-4011-6102-3BCC-A31FDFA22314}"/>
              </a:ext>
            </a:extLst>
          </p:cNvPr>
          <p:cNvPicPr>
            <a:picLocks noChangeAspect="1"/>
          </p:cNvPicPr>
          <p:nvPr/>
        </p:nvPicPr>
        <p:blipFill rotWithShape="1">
          <a:blip r:embed="rId3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06904" y="6175485"/>
            <a:ext cx="403234" cy="505792"/>
          </a:xfrm>
          <a:prstGeom prst="rect">
            <a:avLst/>
          </a:prstGeom>
        </p:spPr>
      </p:pic>
      <p:pic>
        <p:nvPicPr>
          <p:cNvPr id="80" name="Рисунок 79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6E97E237-B7F6-48F3-D656-6A3DEEB784EB}"/>
              </a:ext>
            </a:extLst>
          </p:cNvPr>
          <p:cNvPicPr>
            <a:picLocks noChangeAspect="1"/>
          </p:cNvPicPr>
          <p:nvPr/>
        </p:nvPicPr>
        <p:blipFill rotWithShape="1">
          <a:blip r:embed="rId3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44931" y="6148836"/>
            <a:ext cx="394209" cy="530289"/>
          </a:xfrm>
          <a:prstGeom prst="rect">
            <a:avLst/>
          </a:prstGeom>
        </p:spPr>
      </p:pic>
      <p:pic>
        <p:nvPicPr>
          <p:cNvPr id="81" name="Рисунок 80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4CF85893-CE2C-BAE1-3006-064F347DF06C}"/>
              </a:ext>
            </a:extLst>
          </p:cNvPr>
          <p:cNvPicPr>
            <a:picLocks noChangeAspect="1"/>
          </p:cNvPicPr>
          <p:nvPr/>
        </p:nvPicPr>
        <p:blipFill rotWithShape="1">
          <a:blip r:embed="rId3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2414395" y="6164138"/>
            <a:ext cx="399823" cy="490617"/>
          </a:xfrm>
          <a:prstGeom prst="rect">
            <a:avLst/>
          </a:prstGeom>
        </p:spPr>
      </p:pic>
      <p:pic>
        <p:nvPicPr>
          <p:cNvPr id="82" name="Рисунок 81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A10D9435-94C5-78A6-A2EB-B27122A092D2}"/>
              </a:ext>
            </a:extLst>
          </p:cNvPr>
          <p:cNvPicPr>
            <a:picLocks noChangeAspect="1"/>
          </p:cNvPicPr>
          <p:nvPr/>
        </p:nvPicPr>
        <p:blipFill rotWithShape="1">
          <a:blip r:embed="rId3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2870617" y="6165524"/>
            <a:ext cx="392904" cy="507476"/>
          </a:xfrm>
          <a:prstGeom prst="rect">
            <a:avLst/>
          </a:prstGeom>
        </p:spPr>
      </p:pic>
      <p:pic>
        <p:nvPicPr>
          <p:cNvPr id="83" name="Рисунок 82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F7B1DE5A-457A-7CA6-13B9-DDBD1AEDC122}"/>
              </a:ext>
            </a:extLst>
          </p:cNvPr>
          <p:cNvPicPr>
            <a:picLocks noChangeAspect="1"/>
          </p:cNvPicPr>
          <p:nvPr/>
        </p:nvPicPr>
        <p:blipFill rotWithShape="1">
          <a:blip r:embed="rId4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31862" y="6140762"/>
            <a:ext cx="400276" cy="520545"/>
          </a:xfrm>
          <a:prstGeom prst="rect">
            <a:avLst/>
          </a:prstGeom>
        </p:spPr>
      </p:pic>
      <p:pic>
        <p:nvPicPr>
          <p:cNvPr id="84" name="Рисунок 83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D19DD6CE-948A-E615-B41E-DDC05D8009DE}"/>
              </a:ext>
            </a:extLst>
          </p:cNvPr>
          <p:cNvPicPr>
            <a:picLocks noChangeAspect="1"/>
          </p:cNvPicPr>
          <p:nvPr/>
        </p:nvPicPr>
        <p:blipFill rotWithShape="1">
          <a:blip r:embed="rId3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4190555" y="6134751"/>
            <a:ext cx="413115" cy="526254"/>
          </a:xfrm>
          <a:prstGeom prst="rect">
            <a:avLst/>
          </a:prstGeom>
        </p:spPr>
      </p:pic>
      <p:pic>
        <p:nvPicPr>
          <p:cNvPr id="85" name="Рисунок 84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0D188A0E-466B-12FD-5F5E-2B20DA0A1DCD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42131" y="6150252"/>
            <a:ext cx="413115" cy="537568"/>
          </a:xfrm>
          <a:prstGeom prst="rect">
            <a:avLst/>
          </a:prstGeom>
        </p:spPr>
      </p:pic>
      <p:pic>
        <p:nvPicPr>
          <p:cNvPr id="86" name="Рисунок 85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BB96E10F-58A5-158E-EFB2-2F5505E2AED9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00705" y="6158201"/>
            <a:ext cx="413115" cy="537568"/>
          </a:xfrm>
          <a:prstGeom prst="rect">
            <a:avLst/>
          </a:prstGeom>
        </p:spPr>
      </p:pic>
      <p:pic>
        <p:nvPicPr>
          <p:cNvPr id="87" name="Рисунок 86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67864ED6-E231-3B3F-6DDE-0A217FC861B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63" t="18413" r="38544" b="52437"/>
          <a:stretch/>
        </p:blipFill>
        <p:spPr>
          <a:xfrm>
            <a:off x="4956253" y="6181642"/>
            <a:ext cx="375882" cy="503897"/>
          </a:xfrm>
          <a:prstGeom prst="rect">
            <a:avLst/>
          </a:prstGeom>
        </p:spPr>
      </p:pic>
      <p:pic>
        <p:nvPicPr>
          <p:cNvPr id="88" name="Рисунок 87" descr="Изображение выглядит как текст, ночное небо&#10;&#10;Автоматически созданное описание">
            <a:extLst>
              <a:ext uri="{FF2B5EF4-FFF2-40B4-BE49-F238E27FC236}">
                <a16:creationId xmlns:a16="http://schemas.microsoft.com/office/drawing/2014/main" id="{94E95647-7136-7BE8-BC3C-ECB01C1E36D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46" t="18412" r="37169" b="51259"/>
          <a:stretch/>
        </p:blipFill>
        <p:spPr>
          <a:xfrm rot="10800000">
            <a:off x="5379875" y="6169216"/>
            <a:ext cx="406319" cy="530277"/>
          </a:xfrm>
          <a:prstGeom prst="rect">
            <a:avLst/>
          </a:prstGeom>
        </p:spPr>
      </p:pic>
      <p:pic>
        <p:nvPicPr>
          <p:cNvPr id="89" name="Рисунок 88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ACDBE01D-FBA2-6EBE-99D9-BE82DEA6B3F0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06" t="18145" r="37708" b="52437"/>
          <a:stretch/>
        </p:blipFill>
        <p:spPr>
          <a:xfrm rot="10800000">
            <a:off x="5852029" y="6184321"/>
            <a:ext cx="393836" cy="498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2762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971757B-86E8-578C-47B2-FD17EBA0BEAA}"/>
              </a:ext>
            </a:extLst>
          </p:cNvPr>
          <p:cNvSpPr txBox="1"/>
          <p:nvPr/>
        </p:nvSpPr>
        <p:spPr>
          <a:xfrm>
            <a:off x="9389329" y="3498548"/>
            <a:ext cx="17866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/>
              <a:t>Пары не могут одновременно считаться за </a:t>
            </a:r>
            <a:r>
              <a:rPr lang="ru-RU" b="1" dirty="0" err="1"/>
              <a:t>чи</a:t>
            </a:r>
            <a:endParaRPr lang="ru-RU" b="1" dirty="0"/>
          </a:p>
          <a:p>
            <a:endParaRPr lang="ru-RU" dirty="0"/>
          </a:p>
        </p:txBody>
      </p:sp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BDA59ED9-FB00-58F5-5AD5-474414855FF5}"/>
              </a:ext>
            </a:extLst>
          </p:cNvPr>
          <p:cNvSpPr/>
          <p:nvPr/>
        </p:nvSpPr>
        <p:spPr>
          <a:xfrm>
            <a:off x="172162" y="259893"/>
            <a:ext cx="12019838" cy="718458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3600" dirty="0"/>
              <a:t>ИЗ-ЗА ТОГО, ЧТО СТРУКТУРЫ НЕЛЬЗЯ ПОСЧИТАТЬ ДВАЖДЫ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A95F006-4C15-09B7-B7B0-172FA3EAE139}"/>
              </a:ext>
            </a:extLst>
          </p:cNvPr>
          <p:cNvSpPr txBox="1"/>
          <p:nvPr/>
        </p:nvSpPr>
        <p:spPr>
          <a:xfrm>
            <a:off x="156741" y="1197407"/>
            <a:ext cx="45533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 err="1">
                <a:solidFill>
                  <a:srgbClr val="C00000"/>
                </a:solidFill>
              </a:rPr>
              <a:t>Читойцу</a:t>
            </a:r>
            <a:r>
              <a:rPr lang="ru-RU" sz="3200" b="1" dirty="0">
                <a:solidFill>
                  <a:srgbClr val="C00000"/>
                </a:solidFill>
              </a:rPr>
              <a:t> и </a:t>
            </a:r>
            <a:r>
              <a:rPr lang="ru-RU" sz="3200" b="1" dirty="0" err="1">
                <a:solidFill>
                  <a:srgbClr val="C00000"/>
                </a:solidFill>
              </a:rPr>
              <a:t>ипейко</a:t>
            </a:r>
            <a:endParaRPr lang="ru-RU" sz="3200" b="1" dirty="0">
              <a:solidFill>
                <a:srgbClr val="C0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479A173-2F53-F400-E44F-17060DCA3AB0}"/>
              </a:ext>
            </a:extLst>
          </p:cNvPr>
          <p:cNvSpPr txBox="1"/>
          <p:nvPr/>
        </p:nvSpPr>
        <p:spPr>
          <a:xfrm>
            <a:off x="280894" y="3782044"/>
            <a:ext cx="45533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 err="1">
                <a:solidFill>
                  <a:srgbClr val="C00000"/>
                </a:solidFill>
              </a:rPr>
              <a:t>Читойцу</a:t>
            </a:r>
            <a:r>
              <a:rPr lang="ru-RU" sz="3200" b="1" dirty="0">
                <a:solidFill>
                  <a:srgbClr val="C00000"/>
                </a:solidFill>
              </a:rPr>
              <a:t> и </a:t>
            </a:r>
            <a:r>
              <a:rPr lang="ru-RU" sz="3200" b="1" dirty="0" err="1">
                <a:solidFill>
                  <a:srgbClr val="C00000"/>
                </a:solidFill>
              </a:rPr>
              <a:t>пинфу</a:t>
            </a:r>
            <a:endParaRPr lang="ru-RU" sz="3200" b="1" dirty="0">
              <a:solidFill>
                <a:srgbClr val="C00000"/>
              </a:solidFill>
            </a:endParaRPr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F4C2B253-EA94-3E32-E8A5-3C9680ADA3B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0894" y="2793090"/>
            <a:ext cx="608469" cy="792799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0CE37BFD-EDF4-2C16-4583-F20B89D8364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0406" y="2788660"/>
            <a:ext cx="608469" cy="792799"/>
          </a:xfrm>
          <a:prstGeom prst="rect">
            <a:avLst/>
          </a:prstGeom>
        </p:spPr>
      </p:pic>
      <p:pic>
        <p:nvPicPr>
          <p:cNvPr id="23" name="Рисунок 22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58B6E3F8-5705-ADF3-8191-6536F5EED01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67139" y="2789521"/>
            <a:ext cx="571259" cy="750989"/>
          </a:xfrm>
          <a:prstGeom prst="rect">
            <a:avLst/>
          </a:prstGeom>
        </p:spPr>
      </p:pic>
      <p:pic>
        <p:nvPicPr>
          <p:cNvPr id="24" name="Рисунок 23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757D702E-78A9-DEF8-62D8-E632D06DA15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17674" y="2763933"/>
            <a:ext cx="601406" cy="792798"/>
          </a:xfrm>
          <a:prstGeom prst="rect">
            <a:avLst/>
          </a:prstGeom>
        </p:spPr>
      </p:pic>
      <p:pic>
        <p:nvPicPr>
          <p:cNvPr id="25" name="Рисунок 24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4A35002B-BBDD-2A17-5D23-A6AF650B99D5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88470" y="2763934"/>
            <a:ext cx="602123" cy="755504"/>
          </a:xfrm>
          <a:prstGeom prst="rect">
            <a:avLst/>
          </a:prstGeom>
        </p:spPr>
      </p:pic>
      <p:pic>
        <p:nvPicPr>
          <p:cNvPr id="26" name="Рисунок 25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3E954399-8BB6-EF0E-4519-F5E6CCF5CBA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24806" y="2768631"/>
            <a:ext cx="571259" cy="750989"/>
          </a:xfrm>
          <a:prstGeom prst="rect">
            <a:avLst/>
          </a:prstGeom>
        </p:spPr>
      </p:pic>
      <p:pic>
        <p:nvPicPr>
          <p:cNvPr id="27" name="Рисунок 26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6A955424-0257-11A0-FFD8-9E5B843E8DE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75341" y="2743043"/>
            <a:ext cx="601406" cy="792798"/>
          </a:xfrm>
          <a:prstGeom prst="rect">
            <a:avLst/>
          </a:prstGeom>
        </p:spPr>
      </p:pic>
      <p:pic>
        <p:nvPicPr>
          <p:cNvPr id="28" name="Рисунок 27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331089B5-ADE2-8D90-4993-7ECF17674B2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46137" y="2743044"/>
            <a:ext cx="602123" cy="755504"/>
          </a:xfrm>
          <a:prstGeom prst="rect">
            <a:avLst/>
          </a:prstGeom>
        </p:spPr>
      </p:pic>
      <p:pic>
        <p:nvPicPr>
          <p:cNvPr id="29" name="Рисунок 28" descr="Изображение выглядит как текст, ночное небо&#10;&#10;Автоматически созданное описание">
            <a:extLst>
              <a:ext uri="{FF2B5EF4-FFF2-40B4-BE49-F238E27FC236}">
                <a16:creationId xmlns:a16="http://schemas.microsoft.com/office/drawing/2014/main" id="{9E5B224D-A155-AFDE-A276-20F5F1A66975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5326885" y="2716453"/>
            <a:ext cx="599635" cy="782570"/>
          </a:xfrm>
          <a:prstGeom prst="rect">
            <a:avLst/>
          </a:prstGeom>
        </p:spPr>
      </p:pic>
      <p:pic>
        <p:nvPicPr>
          <p:cNvPr id="30" name="Рисунок 29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53D0A2CA-0A6B-782D-BFA0-FA404CB28901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5898398" y="2745115"/>
            <a:ext cx="581214" cy="735735"/>
          </a:xfrm>
          <a:prstGeom prst="rect">
            <a:avLst/>
          </a:prstGeom>
        </p:spPr>
      </p:pic>
      <p:pic>
        <p:nvPicPr>
          <p:cNvPr id="31" name="Рисунок 30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9C6D0E51-B383-24D7-472F-3BA9C1FF741B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79612" y="2701355"/>
            <a:ext cx="554719" cy="757175"/>
          </a:xfrm>
          <a:prstGeom prst="rect">
            <a:avLst/>
          </a:prstGeom>
        </p:spPr>
      </p:pic>
      <p:pic>
        <p:nvPicPr>
          <p:cNvPr id="32" name="Рисунок 31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345DD850-DF79-798C-8872-7A13C1D41B60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63796" y="2702276"/>
            <a:ext cx="591524" cy="807411"/>
          </a:xfrm>
          <a:prstGeom prst="rect">
            <a:avLst/>
          </a:prstGeom>
        </p:spPr>
      </p:pic>
      <p:pic>
        <p:nvPicPr>
          <p:cNvPr id="33" name="Рисунок 32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A1A5A96B-D14B-1507-4229-D5B18CDA940E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60302" y="2702276"/>
            <a:ext cx="613190" cy="797432"/>
          </a:xfrm>
          <a:prstGeom prst="rect">
            <a:avLst/>
          </a:prstGeom>
        </p:spPr>
      </p:pic>
      <p:pic>
        <p:nvPicPr>
          <p:cNvPr id="47" name="Рисунок 46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95DF3815-BD09-65EE-F34C-8BF5474FA0D5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3646" y="5436970"/>
            <a:ext cx="577958" cy="742780"/>
          </a:xfrm>
          <a:prstGeom prst="rect">
            <a:avLst/>
          </a:prstGeom>
        </p:spPr>
      </p:pic>
      <p:pic>
        <p:nvPicPr>
          <p:cNvPr id="48" name="Рисунок 47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95CA4C74-11CB-0AAE-428B-05734DD38B2D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57902" y="5414657"/>
            <a:ext cx="577960" cy="757944"/>
          </a:xfrm>
          <a:prstGeom prst="rect">
            <a:avLst/>
          </a:prstGeom>
        </p:spPr>
      </p:pic>
      <p:pic>
        <p:nvPicPr>
          <p:cNvPr id="49" name="Рисунок 48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2B1DC303-0EB9-F603-D7E5-063CB1720746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38555" y="5434124"/>
            <a:ext cx="589160" cy="739006"/>
          </a:xfrm>
          <a:prstGeom prst="rect">
            <a:avLst/>
          </a:prstGeom>
        </p:spPr>
      </p:pic>
      <p:pic>
        <p:nvPicPr>
          <p:cNvPr id="50" name="Рисунок 49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224C8080-EC6D-F50A-185C-846359D3B85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99247" y="5422855"/>
            <a:ext cx="571464" cy="751259"/>
          </a:xfrm>
          <a:prstGeom prst="rect">
            <a:avLst/>
          </a:prstGeom>
        </p:spPr>
      </p:pic>
      <p:pic>
        <p:nvPicPr>
          <p:cNvPr id="51" name="Рисунок 50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B9074292-F006-5FF7-1A81-4A7106D54B0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55707" y="5399446"/>
            <a:ext cx="605380" cy="798035"/>
          </a:xfrm>
          <a:prstGeom prst="rect">
            <a:avLst/>
          </a:prstGeom>
        </p:spPr>
      </p:pic>
      <p:pic>
        <p:nvPicPr>
          <p:cNvPr id="52" name="Рисунок 51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C98BE71F-0943-F758-C752-6F5BDAB2158A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63" t="18413" r="38544" b="52437"/>
          <a:stretch/>
        </p:blipFill>
        <p:spPr>
          <a:xfrm>
            <a:off x="3372553" y="5392567"/>
            <a:ext cx="591676" cy="793184"/>
          </a:xfrm>
          <a:prstGeom prst="rect">
            <a:avLst/>
          </a:prstGeom>
        </p:spPr>
      </p:pic>
      <p:pic>
        <p:nvPicPr>
          <p:cNvPr id="53" name="Рисунок 52" descr="Изображение выглядит как текст, ночное небо&#10;&#10;Автоматически созданное описание">
            <a:extLst>
              <a:ext uri="{FF2B5EF4-FFF2-40B4-BE49-F238E27FC236}">
                <a16:creationId xmlns:a16="http://schemas.microsoft.com/office/drawing/2014/main" id="{412DA9B5-DEF0-7158-8C5E-4C35FD69C98C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46" t="18412" r="37169" b="51259"/>
          <a:stretch/>
        </p:blipFill>
        <p:spPr>
          <a:xfrm rot="10800000">
            <a:off x="3970894" y="5399446"/>
            <a:ext cx="620126" cy="809313"/>
          </a:xfrm>
          <a:prstGeom prst="rect">
            <a:avLst/>
          </a:prstGeom>
        </p:spPr>
      </p:pic>
      <p:pic>
        <p:nvPicPr>
          <p:cNvPr id="54" name="Рисунок 53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5933844B-017D-9FB0-05A2-050ED72409CA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06" t="18145" r="37708" b="52437"/>
          <a:stretch/>
        </p:blipFill>
        <p:spPr>
          <a:xfrm rot="10800000">
            <a:off x="4558988" y="5420580"/>
            <a:ext cx="601075" cy="760876"/>
          </a:xfrm>
          <a:prstGeom prst="rect">
            <a:avLst/>
          </a:prstGeom>
        </p:spPr>
      </p:pic>
      <p:pic>
        <p:nvPicPr>
          <p:cNvPr id="55" name="Рисунок 54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ED4A8F71-7DA5-346A-CAC3-9C6BE3E0DB08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08761" y="5378038"/>
            <a:ext cx="591524" cy="807411"/>
          </a:xfrm>
          <a:prstGeom prst="rect">
            <a:avLst/>
          </a:prstGeom>
        </p:spPr>
      </p:pic>
      <p:pic>
        <p:nvPicPr>
          <p:cNvPr id="56" name="Рисунок 55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52B19F37-767F-21E2-7718-4E0BDFBF0AB5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05267" y="5378038"/>
            <a:ext cx="613190" cy="797432"/>
          </a:xfrm>
          <a:prstGeom prst="rect">
            <a:avLst/>
          </a:prstGeom>
        </p:spPr>
      </p:pic>
      <p:pic>
        <p:nvPicPr>
          <p:cNvPr id="57" name="Рисунок 56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9F53DEDF-B978-1E2D-76AD-7F031E87C01F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06" t="18145" r="37708" b="52437"/>
          <a:stretch/>
        </p:blipFill>
        <p:spPr>
          <a:xfrm rot="10800000">
            <a:off x="5297834" y="5400358"/>
            <a:ext cx="637836" cy="807411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98B36453-DC80-160F-6F4B-A25B6391619B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87" t="8889" r="38054" b="61216"/>
          <a:stretch/>
        </p:blipFill>
        <p:spPr>
          <a:xfrm>
            <a:off x="2884514" y="4531403"/>
            <a:ext cx="586545" cy="788272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AF58CF8-1FB7-25F5-6589-96DB82106ABE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87" t="8889" r="38054" b="61216"/>
          <a:stretch/>
        </p:blipFill>
        <p:spPr>
          <a:xfrm>
            <a:off x="3437558" y="4537746"/>
            <a:ext cx="586545" cy="788272"/>
          </a:xfrm>
          <a:prstGeom prst="rect">
            <a:avLst/>
          </a:prstGeom>
        </p:spPr>
      </p:pic>
      <p:pic>
        <p:nvPicPr>
          <p:cNvPr id="60" name="Рисунок 59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8F50E901-E5B3-F6B6-0238-E20874A070AF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64" t="17653" r="38741" b="53481"/>
          <a:stretch/>
        </p:blipFill>
        <p:spPr>
          <a:xfrm>
            <a:off x="1596186" y="4563584"/>
            <a:ext cx="573434" cy="745730"/>
          </a:xfrm>
          <a:prstGeom prst="rect">
            <a:avLst/>
          </a:prstGeom>
        </p:spPr>
      </p:pic>
      <p:pic>
        <p:nvPicPr>
          <p:cNvPr id="61" name="Рисунок 60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F54136E3-87B9-0B99-F5A1-6571B97F7FFE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64" t="17653" r="38741" b="53481"/>
          <a:stretch/>
        </p:blipFill>
        <p:spPr>
          <a:xfrm>
            <a:off x="2149766" y="4553471"/>
            <a:ext cx="573434" cy="745730"/>
          </a:xfrm>
          <a:prstGeom prst="rect">
            <a:avLst/>
          </a:prstGeom>
        </p:spPr>
      </p:pic>
      <p:pic>
        <p:nvPicPr>
          <p:cNvPr id="62" name="Рисунок 61" descr="Изображение выглядит как текст, фарфор&#10;&#10;Автоматически созданное описание">
            <a:extLst>
              <a:ext uri="{FF2B5EF4-FFF2-40B4-BE49-F238E27FC236}">
                <a16:creationId xmlns:a16="http://schemas.microsoft.com/office/drawing/2014/main" id="{EC163682-8BE9-A516-0252-B606C6A2D41E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46" t="18413" r="38741" b="52437"/>
          <a:stretch/>
        </p:blipFill>
        <p:spPr>
          <a:xfrm>
            <a:off x="293646" y="4564182"/>
            <a:ext cx="605206" cy="799722"/>
          </a:xfrm>
          <a:prstGeom prst="rect">
            <a:avLst/>
          </a:prstGeom>
        </p:spPr>
      </p:pic>
      <p:pic>
        <p:nvPicPr>
          <p:cNvPr id="63" name="Рисунок 62" descr="Изображение выглядит как текст, фарфор&#10;&#10;Автоматически созданное описание">
            <a:extLst>
              <a:ext uri="{FF2B5EF4-FFF2-40B4-BE49-F238E27FC236}">
                <a16:creationId xmlns:a16="http://schemas.microsoft.com/office/drawing/2014/main" id="{A34ABDAB-7601-8DD8-2BE0-21158BD1125F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46" t="18413" r="38741" b="52437"/>
          <a:stretch/>
        </p:blipFill>
        <p:spPr>
          <a:xfrm>
            <a:off x="871551" y="4558904"/>
            <a:ext cx="605206" cy="799722"/>
          </a:xfrm>
          <a:prstGeom prst="rect">
            <a:avLst/>
          </a:prstGeom>
        </p:spPr>
      </p:pic>
      <p:pic>
        <p:nvPicPr>
          <p:cNvPr id="64" name="Рисунок 63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55C622F9-FD08-6C62-C3EC-99D07BCEE8B3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94" t="17609" r="38806" b="52216"/>
          <a:stretch/>
        </p:blipFill>
        <p:spPr>
          <a:xfrm>
            <a:off x="7473066" y="4562421"/>
            <a:ext cx="605206" cy="803632"/>
          </a:xfrm>
          <a:prstGeom prst="rect">
            <a:avLst/>
          </a:prstGeom>
        </p:spPr>
      </p:pic>
      <p:pic>
        <p:nvPicPr>
          <p:cNvPr id="65" name="Рисунок 64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B857A7EE-52C8-5BA8-3B5D-598CCA80FF0B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94" t="17609" r="38806" b="52216"/>
          <a:stretch/>
        </p:blipFill>
        <p:spPr>
          <a:xfrm>
            <a:off x="6915220" y="4562421"/>
            <a:ext cx="605206" cy="803632"/>
          </a:xfrm>
          <a:prstGeom prst="rect">
            <a:avLst/>
          </a:prstGeom>
        </p:spPr>
      </p:pic>
      <p:pic>
        <p:nvPicPr>
          <p:cNvPr id="66" name="Рисунок 65" descr="Изображение выглядит как внутренний, свеча, темный, молоко&#10;&#10;Автоматически созданное описание">
            <a:extLst>
              <a:ext uri="{FF2B5EF4-FFF2-40B4-BE49-F238E27FC236}">
                <a16:creationId xmlns:a16="http://schemas.microsoft.com/office/drawing/2014/main" id="{3A510CC2-0822-6391-4C6B-E864047ED203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36" t="17334" r="37846" b="50902"/>
          <a:stretch/>
        </p:blipFill>
        <p:spPr>
          <a:xfrm>
            <a:off x="8228377" y="4513514"/>
            <a:ext cx="645380" cy="861775"/>
          </a:xfrm>
          <a:prstGeom prst="rect">
            <a:avLst/>
          </a:prstGeom>
        </p:spPr>
      </p:pic>
      <p:pic>
        <p:nvPicPr>
          <p:cNvPr id="67" name="Рисунок 66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688F6ADA-12B1-C168-FBBC-F6BC39DB9100}"/>
              </a:ext>
            </a:extLst>
          </p:cNvPr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63" t="17778" r="38015" b="52437"/>
          <a:stretch/>
        </p:blipFill>
        <p:spPr>
          <a:xfrm>
            <a:off x="5502579" y="4555169"/>
            <a:ext cx="630958" cy="848764"/>
          </a:xfrm>
          <a:prstGeom prst="rect">
            <a:avLst/>
          </a:prstGeom>
        </p:spPr>
      </p:pic>
      <p:pic>
        <p:nvPicPr>
          <p:cNvPr id="68" name="Рисунок 67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1ED99474-5C5C-A8DA-FA38-76101AB98CB2}"/>
              </a:ext>
            </a:extLst>
          </p:cNvPr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63" t="17778" r="38015" b="52437"/>
          <a:stretch/>
        </p:blipFill>
        <p:spPr>
          <a:xfrm>
            <a:off x="6122404" y="4562421"/>
            <a:ext cx="634545" cy="853590"/>
          </a:xfrm>
          <a:prstGeom prst="rect">
            <a:avLst/>
          </a:prstGeom>
        </p:spPr>
      </p:pic>
      <p:pic>
        <p:nvPicPr>
          <p:cNvPr id="69" name="Рисунок 68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08DF85AC-06AB-02DE-CD6B-E1726F7FF3EA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25" t="18222" r="37387" b="52438"/>
          <a:stretch/>
        </p:blipFill>
        <p:spPr>
          <a:xfrm>
            <a:off x="4132543" y="4553471"/>
            <a:ext cx="623459" cy="782030"/>
          </a:xfrm>
          <a:prstGeom prst="rect">
            <a:avLst/>
          </a:prstGeom>
        </p:spPr>
      </p:pic>
      <p:pic>
        <p:nvPicPr>
          <p:cNvPr id="70" name="Рисунок 69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771A072D-D4DE-3A47-99D1-A373FC4679D8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25" t="18222" r="37387" b="52438"/>
          <a:stretch/>
        </p:blipFill>
        <p:spPr>
          <a:xfrm>
            <a:off x="4702114" y="4553471"/>
            <a:ext cx="623326" cy="781863"/>
          </a:xfrm>
          <a:prstGeom prst="rect">
            <a:avLst/>
          </a:prstGeom>
        </p:spPr>
      </p:pic>
      <p:pic>
        <p:nvPicPr>
          <p:cNvPr id="71" name="Рисунок 70">
            <a:extLst>
              <a:ext uri="{FF2B5EF4-FFF2-40B4-BE49-F238E27FC236}">
                <a16:creationId xmlns:a16="http://schemas.microsoft.com/office/drawing/2014/main" id="{FC0E8B20-2ED8-9D81-C77A-48198527D6EE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87" t="8889" r="38054" b="61216"/>
          <a:stretch/>
        </p:blipFill>
        <p:spPr>
          <a:xfrm>
            <a:off x="2871762" y="1846616"/>
            <a:ext cx="586545" cy="788272"/>
          </a:xfrm>
          <a:prstGeom prst="rect">
            <a:avLst/>
          </a:prstGeom>
        </p:spPr>
      </p:pic>
      <p:pic>
        <p:nvPicPr>
          <p:cNvPr id="72" name="Рисунок 71">
            <a:extLst>
              <a:ext uri="{FF2B5EF4-FFF2-40B4-BE49-F238E27FC236}">
                <a16:creationId xmlns:a16="http://schemas.microsoft.com/office/drawing/2014/main" id="{B6CC6B59-FC56-729D-C0F7-3783328E208B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87" t="8889" r="38054" b="61216"/>
          <a:stretch/>
        </p:blipFill>
        <p:spPr>
          <a:xfrm>
            <a:off x="3424806" y="1852959"/>
            <a:ext cx="586545" cy="788272"/>
          </a:xfrm>
          <a:prstGeom prst="rect">
            <a:avLst/>
          </a:prstGeom>
        </p:spPr>
      </p:pic>
      <p:pic>
        <p:nvPicPr>
          <p:cNvPr id="73" name="Рисунок 72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A06A4AEA-77E9-BEC0-A951-6C8365949EA1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64" t="17653" r="38741" b="53481"/>
          <a:stretch/>
        </p:blipFill>
        <p:spPr>
          <a:xfrm>
            <a:off x="1583434" y="1878797"/>
            <a:ext cx="573434" cy="745730"/>
          </a:xfrm>
          <a:prstGeom prst="rect">
            <a:avLst/>
          </a:prstGeom>
        </p:spPr>
      </p:pic>
      <p:pic>
        <p:nvPicPr>
          <p:cNvPr id="74" name="Рисунок 73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06942FF5-E995-386E-C395-422A8DEC96AF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64" t="17653" r="38741" b="53481"/>
          <a:stretch/>
        </p:blipFill>
        <p:spPr>
          <a:xfrm>
            <a:off x="2137014" y="1868684"/>
            <a:ext cx="573434" cy="745730"/>
          </a:xfrm>
          <a:prstGeom prst="rect">
            <a:avLst/>
          </a:prstGeom>
        </p:spPr>
      </p:pic>
      <p:pic>
        <p:nvPicPr>
          <p:cNvPr id="75" name="Рисунок 74" descr="Изображение выглядит как текст, фарфор&#10;&#10;Автоматически созданное описание">
            <a:extLst>
              <a:ext uri="{FF2B5EF4-FFF2-40B4-BE49-F238E27FC236}">
                <a16:creationId xmlns:a16="http://schemas.microsoft.com/office/drawing/2014/main" id="{789AAC3B-EB90-91AA-D19B-F12D2FE2653C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46" t="18413" r="38741" b="52437"/>
          <a:stretch/>
        </p:blipFill>
        <p:spPr>
          <a:xfrm>
            <a:off x="280894" y="1879395"/>
            <a:ext cx="605206" cy="799722"/>
          </a:xfrm>
          <a:prstGeom prst="rect">
            <a:avLst/>
          </a:prstGeom>
        </p:spPr>
      </p:pic>
      <p:pic>
        <p:nvPicPr>
          <p:cNvPr id="76" name="Рисунок 75" descr="Изображение выглядит как текст, фарфор&#10;&#10;Автоматически созданное описание">
            <a:extLst>
              <a:ext uri="{FF2B5EF4-FFF2-40B4-BE49-F238E27FC236}">
                <a16:creationId xmlns:a16="http://schemas.microsoft.com/office/drawing/2014/main" id="{059307AD-5F26-BDA8-F75C-8A5400F55FCE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46" t="18413" r="38741" b="52437"/>
          <a:stretch/>
        </p:blipFill>
        <p:spPr>
          <a:xfrm>
            <a:off x="858799" y="1874117"/>
            <a:ext cx="605206" cy="799722"/>
          </a:xfrm>
          <a:prstGeom prst="rect">
            <a:avLst/>
          </a:prstGeom>
        </p:spPr>
      </p:pic>
      <p:pic>
        <p:nvPicPr>
          <p:cNvPr id="77" name="Рисунок 76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165CE3B0-B23A-72F0-0467-B8B517C8CAD6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94" t="17609" r="38806" b="52216"/>
          <a:stretch/>
        </p:blipFill>
        <p:spPr>
          <a:xfrm>
            <a:off x="7460314" y="1877634"/>
            <a:ext cx="605206" cy="803632"/>
          </a:xfrm>
          <a:prstGeom prst="rect">
            <a:avLst/>
          </a:prstGeom>
        </p:spPr>
      </p:pic>
      <p:pic>
        <p:nvPicPr>
          <p:cNvPr id="78" name="Рисунок 77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6FBDB868-FF42-5145-E8F4-4D9F801CAA6D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94" t="17609" r="38806" b="52216"/>
          <a:stretch/>
        </p:blipFill>
        <p:spPr>
          <a:xfrm>
            <a:off x="6902468" y="1877634"/>
            <a:ext cx="605206" cy="803632"/>
          </a:xfrm>
          <a:prstGeom prst="rect">
            <a:avLst/>
          </a:prstGeom>
        </p:spPr>
      </p:pic>
      <p:pic>
        <p:nvPicPr>
          <p:cNvPr id="79" name="Рисунок 78" descr="Изображение выглядит как внутренний, свеча, темный, молоко&#10;&#10;Автоматически созданное описание">
            <a:extLst>
              <a:ext uri="{FF2B5EF4-FFF2-40B4-BE49-F238E27FC236}">
                <a16:creationId xmlns:a16="http://schemas.microsoft.com/office/drawing/2014/main" id="{E151D5FF-4A9D-6EC8-A477-EBE841A1DAEB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36" t="17334" r="37846" b="50902"/>
          <a:stretch/>
        </p:blipFill>
        <p:spPr>
          <a:xfrm>
            <a:off x="8215625" y="1828727"/>
            <a:ext cx="645380" cy="861775"/>
          </a:xfrm>
          <a:prstGeom prst="rect">
            <a:avLst/>
          </a:prstGeom>
        </p:spPr>
      </p:pic>
      <p:pic>
        <p:nvPicPr>
          <p:cNvPr id="80" name="Рисунок 79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BBC9D422-753F-1942-4B6E-C3791FBC6B56}"/>
              </a:ext>
            </a:extLst>
          </p:cNvPr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63" t="17778" r="38015" b="52437"/>
          <a:stretch/>
        </p:blipFill>
        <p:spPr>
          <a:xfrm>
            <a:off x="5489827" y="1870382"/>
            <a:ext cx="630958" cy="848764"/>
          </a:xfrm>
          <a:prstGeom prst="rect">
            <a:avLst/>
          </a:prstGeom>
        </p:spPr>
      </p:pic>
      <p:pic>
        <p:nvPicPr>
          <p:cNvPr id="81" name="Рисунок 80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60275E4D-EA1F-5199-FDDB-988014D5AFF5}"/>
              </a:ext>
            </a:extLst>
          </p:cNvPr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63" t="17778" r="38015" b="52437"/>
          <a:stretch/>
        </p:blipFill>
        <p:spPr>
          <a:xfrm>
            <a:off x="6109652" y="1877634"/>
            <a:ext cx="634545" cy="853590"/>
          </a:xfrm>
          <a:prstGeom prst="rect">
            <a:avLst/>
          </a:prstGeom>
        </p:spPr>
      </p:pic>
      <p:pic>
        <p:nvPicPr>
          <p:cNvPr id="82" name="Рисунок 81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D9E841A3-BB4F-F060-4B56-72AED2D286C1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25" t="18222" r="37387" b="52438"/>
          <a:stretch/>
        </p:blipFill>
        <p:spPr>
          <a:xfrm>
            <a:off x="4119791" y="1868684"/>
            <a:ext cx="623459" cy="782030"/>
          </a:xfrm>
          <a:prstGeom prst="rect">
            <a:avLst/>
          </a:prstGeom>
        </p:spPr>
      </p:pic>
      <p:pic>
        <p:nvPicPr>
          <p:cNvPr id="83" name="Рисунок 82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0B3D2697-8793-C49B-D2D9-5A90DCEA3E73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25" t="18222" r="37387" b="52438"/>
          <a:stretch/>
        </p:blipFill>
        <p:spPr>
          <a:xfrm>
            <a:off x="4689362" y="1868684"/>
            <a:ext cx="623326" cy="781863"/>
          </a:xfrm>
          <a:prstGeom prst="rect">
            <a:avLst/>
          </a:prstGeom>
        </p:spPr>
      </p:pic>
      <p:pic>
        <p:nvPicPr>
          <p:cNvPr id="84" name="Рисунок 83">
            <a:extLst>
              <a:ext uri="{FF2B5EF4-FFF2-40B4-BE49-F238E27FC236}">
                <a16:creationId xmlns:a16="http://schemas.microsoft.com/office/drawing/2014/main" id="{55A28F43-7D6C-032A-7321-39A06688F32A}"/>
              </a:ext>
            </a:extLst>
          </p:cNvPr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68" t="18413" r="38543" b="52437"/>
          <a:stretch/>
        </p:blipFill>
        <p:spPr>
          <a:xfrm>
            <a:off x="7260556" y="5390842"/>
            <a:ext cx="596514" cy="788908"/>
          </a:xfrm>
          <a:prstGeom prst="rect">
            <a:avLst/>
          </a:prstGeom>
        </p:spPr>
      </p:pic>
      <p:pic>
        <p:nvPicPr>
          <p:cNvPr id="85" name="Рисунок 84">
            <a:extLst>
              <a:ext uri="{FF2B5EF4-FFF2-40B4-BE49-F238E27FC236}">
                <a16:creationId xmlns:a16="http://schemas.microsoft.com/office/drawing/2014/main" id="{7917C783-3569-3732-A685-D8CC651D2610}"/>
              </a:ext>
            </a:extLst>
          </p:cNvPr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68" t="18413" r="38543" b="52437"/>
          <a:stretch/>
        </p:blipFill>
        <p:spPr>
          <a:xfrm>
            <a:off x="7855320" y="5372369"/>
            <a:ext cx="596514" cy="788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4506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E7D2C41-1107-5F4E-4DF9-A06BEAE85F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17" y="0"/>
            <a:ext cx="12162765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CE43BA1-991A-C7F3-2B3E-B0480C8F5A1F}"/>
              </a:ext>
            </a:extLst>
          </p:cNvPr>
          <p:cNvSpPr txBox="1"/>
          <p:nvPr/>
        </p:nvSpPr>
        <p:spPr>
          <a:xfrm>
            <a:off x="1082039" y="5550079"/>
            <a:ext cx="1002792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6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ВАШИ ВОПРОСЫ?</a:t>
            </a:r>
          </a:p>
        </p:txBody>
      </p:sp>
    </p:spTree>
    <p:extLst>
      <p:ext uri="{BB962C8B-B14F-4D97-AF65-F5344CB8AC3E}">
        <p14:creationId xmlns:p14="http://schemas.microsoft.com/office/powerpoint/2010/main" val="25142239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: скругленные углы 1">
            <a:extLst>
              <a:ext uri="{FF2B5EF4-FFF2-40B4-BE49-F238E27FC236}">
                <a16:creationId xmlns:a16="http://schemas.microsoft.com/office/drawing/2014/main" id="{38A1076E-BD7A-034C-50C3-10ACE58AE0F5}"/>
              </a:ext>
            </a:extLst>
          </p:cNvPr>
          <p:cNvSpPr/>
          <p:nvPr/>
        </p:nvSpPr>
        <p:spPr>
          <a:xfrm>
            <a:off x="251927" y="298579"/>
            <a:ext cx="6503436" cy="718458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3600" dirty="0"/>
              <a:t>О СЕГОДНЯШНЕМ ЗАНЯТИИ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B57A58A-F549-3813-6BEB-1D9BC5C3BA9A}"/>
              </a:ext>
            </a:extLst>
          </p:cNvPr>
          <p:cNvSpPr txBox="1"/>
          <p:nvPr/>
        </p:nvSpPr>
        <p:spPr>
          <a:xfrm>
            <a:off x="1155830" y="2493312"/>
            <a:ext cx="613137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sz="24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Принцип яку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ru-RU" sz="24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sz="24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Основные яку-комбинации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ru-RU" sz="24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sz="24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Яку-ситуации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ru-RU" sz="24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sz="24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Несочетаемые яку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ru-RU" sz="24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endParaRPr lang="ru-RU" sz="2400" b="0" i="0" u="none" strike="noStrike" baseline="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ru-RU" sz="24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endParaRPr lang="ru-RU" sz="2400" b="0" i="0" u="none" strike="noStrike" baseline="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4DCD02E5-F697-3562-6570-E326CF020B99}"/>
              </a:ext>
            </a:extLst>
          </p:cNvPr>
          <p:cNvSpPr/>
          <p:nvPr/>
        </p:nvSpPr>
        <p:spPr>
          <a:xfrm>
            <a:off x="923730" y="1603228"/>
            <a:ext cx="3890865" cy="462515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2400" dirty="0">
                <a:solidFill>
                  <a:schemeClr val="bg1"/>
                </a:solidFill>
              </a:rPr>
              <a:t>О ЧЕМ ПОГОВОРИМ…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57F8F80-9375-AFCF-0FD8-2279DFAA05A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27358" y="1603228"/>
            <a:ext cx="2929802" cy="2854292"/>
          </a:xfrm>
          <a:prstGeom prst="rect">
            <a:avLst/>
          </a:prstGeom>
        </p:spPr>
      </p:pic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2DD75808-E4FF-B8AF-7993-E47FEF0CBBFE}"/>
              </a:ext>
            </a:extLst>
          </p:cNvPr>
          <p:cNvSpPr/>
          <p:nvPr/>
        </p:nvSpPr>
        <p:spPr>
          <a:xfrm>
            <a:off x="8555351" y="4761841"/>
            <a:ext cx="2929802" cy="462515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ru-RU" dirty="0">
                <a:solidFill>
                  <a:schemeClr val="bg1"/>
                </a:solidFill>
              </a:rPr>
              <a:t>…И С КЕМ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A10566-F28B-48E0-0583-29C2E624B316}"/>
              </a:ext>
            </a:extLst>
          </p:cNvPr>
          <p:cNvSpPr txBox="1"/>
          <p:nvPr/>
        </p:nvSpPr>
        <p:spPr>
          <a:xfrm>
            <a:off x="8136294" y="5418162"/>
            <a:ext cx="344780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ru-RU" sz="1600" b="0" i="0" u="none" strike="noStrike" baseline="0" dirty="0">
                <a:solidFill>
                  <a:srgbClr val="000000"/>
                </a:solidFill>
                <a:highlight>
                  <a:srgbClr val="FFFF00"/>
                </a:highlight>
                <a:latin typeface="Arial" panose="020B0604020202020204" pitchFamily="34" charset="0"/>
              </a:rPr>
              <a:t>Имя лектора (и актуальное фото)</a:t>
            </a:r>
            <a:endParaRPr lang="en-US" sz="1600" b="0" i="0" u="none" strike="noStrike" baseline="0" dirty="0">
              <a:solidFill>
                <a:srgbClr val="000000"/>
              </a:solidFill>
              <a:highlight>
                <a:srgbClr val="FFFF00"/>
              </a:highlight>
              <a:latin typeface="Arial" panose="020B0604020202020204" pitchFamily="34" charset="0"/>
            </a:endParaRPr>
          </a:p>
          <a:p>
            <a:pPr algn="r"/>
            <a:r>
              <a:rPr lang="ru-RU" sz="1600" b="0" i="0" u="none" strike="noStrike" baseline="0" dirty="0">
                <a:solidFill>
                  <a:srgbClr val="000000"/>
                </a:solidFill>
                <a:highlight>
                  <a:srgbClr val="FFFF00"/>
                </a:highlight>
                <a:latin typeface="Arial" panose="020B0604020202020204" pitchFamily="34" charset="0"/>
              </a:rPr>
              <a:t>Инфо</a:t>
            </a:r>
            <a:r>
              <a:rPr lang="ru-RU" sz="1600" dirty="0">
                <a:solidFill>
                  <a:srgbClr val="000000"/>
                </a:solidFill>
                <a:highlight>
                  <a:srgbClr val="FFFF00"/>
                </a:highlight>
                <a:latin typeface="Arial" panose="020B0604020202020204" pitchFamily="34" charset="0"/>
              </a:rPr>
              <a:t> о лекторе</a:t>
            </a:r>
          </a:p>
          <a:p>
            <a:pPr algn="r"/>
            <a:r>
              <a:rPr lang="ru-RU" sz="1600" b="0" i="0" u="none" strike="noStrike" baseline="0" dirty="0">
                <a:solidFill>
                  <a:srgbClr val="000000"/>
                </a:solidFill>
                <a:highlight>
                  <a:srgbClr val="FFFF00"/>
                </a:highlight>
                <a:latin typeface="Arial" panose="020B0604020202020204" pitchFamily="34" charset="0"/>
              </a:rPr>
              <a:t>Контакты для связи</a:t>
            </a:r>
          </a:p>
        </p:txBody>
      </p:sp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2B5F60AA-BBA3-3970-023C-BB1CA783D52F}"/>
              </a:ext>
            </a:extLst>
          </p:cNvPr>
          <p:cNvSpPr/>
          <p:nvPr/>
        </p:nvSpPr>
        <p:spPr>
          <a:xfrm rot="16200000">
            <a:off x="-705823" y="5909513"/>
            <a:ext cx="1593736" cy="611290"/>
          </a:xfrm>
          <a:prstGeom prst="roundRect">
            <a:avLst>
              <a:gd name="adj" fmla="val 39563"/>
            </a:avLst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1" name="Прямоугольник: скругленные углы 10">
            <a:extLst>
              <a:ext uri="{FF2B5EF4-FFF2-40B4-BE49-F238E27FC236}">
                <a16:creationId xmlns:a16="http://schemas.microsoft.com/office/drawing/2014/main" id="{6F9F643A-C28F-60EB-491F-A0FA0DF8F131}"/>
              </a:ext>
            </a:extLst>
          </p:cNvPr>
          <p:cNvSpPr/>
          <p:nvPr/>
        </p:nvSpPr>
        <p:spPr>
          <a:xfrm>
            <a:off x="11584095" y="6262693"/>
            <a:ext cx="1593736" cy="611290"/>
          </a:xfrm>
          <a:prstGeom prst="roundRect">
            <a:avLst>
              <a:gd name="adj" fmla="val 39563"/>
            </a:avLst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A24D953-4DB0-E571-B6B2-5DBF282F4A07}"/>
              </a:ext>
            </a:extLst>
          </p:cNvPr>
          <p:cNvSpPr txBox="1"/>
          <p:nvPr/>
        </p:nvSpPr>
        <p:spPr>
          <a:xfrm>
            <a:off x="11784563" y="6410131"/>
            <a:ext cx="289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3907365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C23589C-5683-B3AF-BA0B-60749FF2CB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413" t="9004" r="18516" b="16292"/>
          <a:stretch/>
        </p:blipFill>
        <p:spPr>
          <a:xfrm rot="16200000">
            <a:off x="2603203" y="-2603206"/>
            <a:ext cx="6985594" cy="12192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5ADE2D1-D698-1266-CC08-7F86C2820B50}"/>
              </a:ext>
            </a:extLst>
          </p:cNvPr>
          <p:cNvSpPr txBox="1"/>
          <p:nvPr/>
        </p:nvSpPr>
        <p:spPr>
          <a:xfrm>
            <a:off x="5016760" y="2950972"/>
            <a:ext cx="60835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4400" b="1" dirty="0">
                <a:solidFill>
                  <a:srgbClr val="C00000"/>
                </a:solidFill>
              </a:rPr>
              <a:t>ПРИНЦИП ЯКУ</a:t>
            </a:r>
          </a:p>
        </p:txBody>
      </p:sp>
    </p:spTree>
    <p:extLst>
      <p:ext uri="{BB962C8B-B14F-4D97-AF65-F5344CB8AC3E}">
        <p14:creationId xmlns:p14="http://schemas.microsoft.com/office/powerpoint/2010/main" val="28646884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7F08F5-62DB-FF2D-55FE-8435CF3F7D1B}"/>
              </a:ext>
            </a:extLst>
          </p:cNvPr>
          <p:cNvSpPr txBox="1"/>
          <p:nvPr/>
        </p:nvSpPr>
        <p:spPr>
          <a:xfrm>
            <a:off x="484815" y="1608408"/>
            <a:ext cx="1145799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До сих пор мы считали руку выигрышной, если в ней была выигрышная структура. Но на самом деле, чтобы объявить победу, помимо выигрышной структуры, необходимо выполнение по крайней мере одного </a:t>
            </a:r>
            <a:r>
              <a:rPr lang="ru-RU" b="1" dirty="0">
                <a:solidFill>
                  <a:srgbClr val="C00000"/>
                </a:solidFill>
              </a:rPr>
              <a:t>яку</a:t>
            </a:r>
            <a:r>
              <a:rPr lang="ru-RU" dirty="0"/>
              <a:t> – условия победы, приносящего руке стоимость. </a:t>
            </a:r>
          </a:p>
          <a:p>
            <a:endParaRPr lang="ru-RU" dirty="0"/>
          </a:p>
          <a:p>
            <a:r>
              <a:rPr lang="ru-RU" b="1" dirty="0">
                <a:solidFill>
                  <a:srgbClr val="C00000"/>
                </a:solidFill>
              </a:rPr>
              <a:t>Яку</a:t>
            </a:r>
            <a:r>
              <a:rPr lang="ru-RU" dirty="0"/>
              <a:t> бывают двух типов: </a:t>
            </a:r>
            <a:r>
              <a:rPr lang="ru-RU" b="1" dirty="0">
                <a:solidFill>
                  <a:srgbClr val="C00000"/>
                </a:solidFill>
              </a:rPr>
              <a:t>комбинации</a:t>
            </a:r>
            <a:r>
              <a:rPr lang="ru-RU" dirty="0"/>
              <a:t> и </a:t>
            </a:r>
            <a:r>
              <a:rPr lang="ru-RU" b="1" dirty="0">
                <a:solidFill>
                  <a:srgbClr val="C00000"/>
                </a:solidFill>
              </a:rPr>
              <a:t>ситуации</a:t>
            </a:r>
            <a:r>
              <a:rPr lang="ru-RU" dirty="0"/>
              <a:t>.</a:t>
            </a:r>
            <a:r>
              <a:rPr lang="ru-RU" b="1" dirty="0">
                <a:solidFill>
                  <a:srgbClr val="C00000"/>
                </a:solidFill>
              </a:rPr>
              <a:t>  </a:t>
            </a:r>
          </a:p>
          <a:p>
            <a:endParaRPr lang="ru-RU" dirty="0"/>
          </a:p>
          <a:p>
            <a:r>
              <a:rPr lang="ru-RU" b="1" dirty="0">
                <a:solidFill>
                  <a:srgbClr val="C00000"/>
                </a:solidFill>
              </a:rPr>
              <a:t>Комбинации</a:t>
            </a:r>
            <a:r>
              <a:rPr lang="ru-RU" dirty="0"/>
              <a:t> – это набор </a:t>
            </a:r>
            <a:r>
              <a:rPr lang="ru-RU" dirty="0" err="1"/>
              <a:t>тайлов</a:t>
            </a:r>
            <a:r>
              <a:rPr lang="ru-RU" dirty="0"/>
              <a:t> в руке, подчиняющийся данному требованию. </a:t>
            </a:r>
          </a:p>
          <a:p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B92BC08-9E18-7560-4508-137120959D1B}"/>
              </a:ext>
            </a:extLst>
          </p:cNvPr>
          <p:cNvSpPr txBox="1"/>
          <p:nvPr/>
        </p:nvSpPr>
        <p:spPr>
          <a:xfrm>
            <a:off x="484815" y="5794305"/>
            <a:ext cx="112620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solidFill>
                  <a:srgbClr val="C00000"/>
                </a:solidFill>
              </a:rPr>
              <a:t>Пример: </a:t>
            </a:r>
          </a:p>
          <a:p>
            <a:r>
              <a:rPr lang="ru-RU" dirty="0"/>
              <a:t>Тан</a:t>
            </a:r>
            <a:r>
              <a:rPr lang="en-US" dirty="0"/>
              <a:t>’</a:t>
            </a:r>
            <a:r>
              <a:rPr lang="ru-RU" dirty="0" err="1"/>
              <a:t>яо</a:t>
            </a:r>
            <a:r>
              <a:rPr lang="ru-RU" dirty="0"/>
              <a:t>: рука полностью из средних </a:t>
            </a:r>
            <a:r>
              <a:rPr lang="ru-RU" dirty="0" err="1"/>
              <a:t>тайлов</a:t>
            </a:r>
            <a:r>
              <a:rPr lang="ru-RU" dirty="0"/>
              <a:t> (без благородных, единиц и девяток).  </a:t>
            </a:r>
          </a:p>
        </p:txBody>
      </p:sp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F11E0B59-DCFA-5E1A-1A16-DC0C8BA22167}"/>
              </a:ext>
            </a:extLst>
          </p:cNvPr>
          <p:cNvSpPr/>
          <p:nvPr/>
        </p:nvSpPr>
        <p:spPr>
          <a:xfrm>
            <a:off x="270486" y="303672"/>
            <a:ext cx="6979400" cy="718458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3600" dirty="0"/>
              <a:t>ОПРЕДЕЛЕНИЕ</a:t>
            </a:r>
          </a:p>
        </p:txBody>
      </p:sp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A939BB39-EF41-603E-CEEA-6C2C9BFD112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87" t="14477" r="38517" b="56297"/>
          <a:stretch/>
        </p:blipFill>
        <p:spPr>
          <a:xfrm>
            <a:off x="484815" y="4510637"/>
            <a:ext cx="825114" cy="1101264"/>
          </a:xfrm>
          <a:prstGeom prst="rect">
            <a:avLst/>
          </a:prstGeom>
        </p:spPr>
      </p:pic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6C7CCCD0-430D-8BA1-8A19-8E158262FD9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87" t="14477" r="38517" b="56297"/>
          <a:stretch/>
        </p:blipFill>
        <p:spPr>
          <a:xfrm>
            <a:off x="1309929" y="4512934"/>
            <a:ext cx="825114" cy="1101264"/>
          </a:xfrm>
          <a:prstGeom prst="rect">
            <a:avLst/>
          </a:prstGeom>
        </p:spPr>
      </p:pic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CB6A518F-4DE4-A3A3-1925-CB9BC60BD24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87" t="8889" r="38054" b="61216"/>
          <a:stretch/>
        </p:blipFill>
        <p:spPr>
          <a:xfrm>
            <a:off x="2150085" y="4503010"/>
            <a:ext cx="825114" cy="1108891"/>
          </a:xfrm>
          <a:prstGeom prst="rect">
            <a:avLst/>
          </a:prstGeom>
        </p:spPr>
      </p:pic>
      <p:pic>
        <p:nvPicPr>
          <p:cNvPr id="36" name="Рисунок 35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C9966380-90D0-0BA6-7C49-9CF9D3EAA8E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87" t="14604" r="38224" b="56147"/>
          <a:stretch/>
        </p:blipFill>
        <p:spPr>
          <a:xfrm>
            <a:off x="2975199" y="4520722"/>
            <a:ext cx="825114" cy="1091179"/>
          </a:xfrm>
          <a:prstGeom prst="rect">
            <a:avLst/>
          </a:prstGeom>
        </p:spPr>
      </p:pic>
      <p:pic>
        <p:nvPicPr>
          <p:cNvPr id="37" name="Рисунок 36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4D1E472D-2438-5A1B-CBF7-A48724B83FC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53" t="18370" r="38939" b="52438"/>
          <a:stretch/>
        </p:blipFill>
        <p:spPr>
          <a:xfrm>
            <a:off x="3800313" y="4520722"/>
            <a:ext cx="854543" cy="1123401"/>
          </a:xfrm>
          <a:prstGeom prst="rect">
            <a:avLst/>
          </a:prstGeom>
        </p:spPr>
      </p:pic>
      <p:pic>
        <p:nvPicPr>
          <p:cNvPr id="38" name="Рисунок 37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91DA74D1-4977-F286-51B0-B0ABB42A4B0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03" t="18666" r="37690" b="52438"/>
          <a:stretch/>
        </p:blipFill>
        <p:spPr>
          <a:xfrm>
            <a:off x="4654856" y="4510951"/>
            <a:ext cx="877439" cy="1100950"/>
          </a:xfrm>
          <a:prstGeom prst="rect">
            <a:avLst/>
          </a:prstGeom>
        </p:spPr>
      </p:pic>
      <p:pic>
        <p:nvPicPr>
          <p:cNvPr id="39" name="Рисунок 38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9033B356-D4E7-0B9C-EE84-BABC35B0FEE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09" t="18963" r="38372" b="51259"/>
          <a:stretch/>
        </p:blipFill>
        <p:spPr>
          <a:xfrm rot="10800000">
            <a:off x="5523248" y="4475924"/>
            <a:ext cx="838866" cy="1135977"/>
          </a:xfrm>
          <a:prstGeom prst="rect">
            <a:avLst/>
          </a:prstGeom>
        </p:spPr>
      </p:pic>
      <p:pic>
        <p:nvPicPr>
          <p:cNvPr id="40" name="Рисунок 39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6A8D0E45-7988-1B99-B728-09ECCAA5B32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63" t="17778" r="38015" b="52437"/>
          <a:stretch/>
        </p:blipFill>
        <p:spPr>
          <a:xfrm>
            <a:off x="6380571" y="4458759"/>
            <a:ext cx="857229" cy="1153142"/>
          </a:xfrm>
          <a:prstGeom prst="rect">
            <a:avLst/>
          </a:prstGeom>
        </p:spPr>
      </p:pic>
      <p:pic>
        <p:nvPicPr>
          <p:cNvPr id="41" name="Рисунок 40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031BBC91-7CD7-9CEF-2672-70A10A7D4A86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63" t="18413" r="38544" b="52437"/>
          <a:stretch/>
        </p:blipFill>
        <p:spPr>
          <a:xfrm>
            <a:off x="8135029" y="4458759"/>
            <a:ext cx="799432" cy="1071696"/>
          </a:xfrm>
          <a:prstGeom prst="rect">
            <a:avLst/>
          </a:prstGeom>
        </p:spPr>
      </p:pic>
      <p:pic>
        <p:nvPicPr>
          <p:cNvPr id="42" name="Рисунок 41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1F428034-6A51-A379-A14E-6A193BFA0B7B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63" t="17778" r="38015" b="52437"/>
          <a:stretch/>
        </p:blipFill>
        <p:spPr>
          <a:xfrm>
            <a:off x="7257800" y="4458759"/>
            <a:ext cx="857229" cy="1153142"/>
          </a:xfrm>
          <a:prstGeom prst="rect">
            <a:avLst/>
          </a:prstGeom>
        </p:spPr>
      </p:pic>
      <p:pic>
        <p:nvPicPr>
          <p:cNvPr id="43" name="Рисунок 42" descr="Изображение выглядит как текст, ночное небо&#10;&#10;Автоматически созданное описание">
            <a:extLst>
              <a:ext uri="{FF2B5EF4-FFF2-40B4-BE49-F238E27FC236}">
                <a16:creationId xmlns:a16="http://schemas.microsoft.com/office/drawing/2014/main" id="{ED06D45F-3F75-6FB2-A00F-00EFE319395A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46" t="18412" r="37169" b="51259"/>
          <a:stretch/>
        </p:blipFill>
        <p:spPr>
          <a:xfrm rot="10800000">
            <a:off x="8916446" y="4458759"/>
            <a:ext cx="864164" cy="1127802"/>
          </a:xfrm>
          <a:prstGeom prst="rect">
            <a:avLst/>
          </a:prstGeom>
        </p:spPr>
      </p:pic>
      <p:pic>
        <p:nvPicPr>
          <p:cNvPr id="44" name="Рисунок 43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AD68DC1B-8851-4DDF-7C9E-EB0CA713CCBE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46" t="17653" r="38938" b="52437"/>
          <a:stretch/>
        </p:blipFill>
        <p:spPr>
          <a:xfrm>
            <a:off x="9801686" y="4439253"/>
            <a:ext cx="799432" cy="1091202"/>
          </a:xfrm>
          <a:prstGeom prst="rect">
            <a:avLst/>
          </a:prstGeom>
        </p:spPr>
      </p:pic>
      <p:pic>
        <p:nvPicPr>
          <p:cNvPr id="45" name="Рисунок 44">
            <a:extLst>
              <a:ext uri="{FF2B5EF4-FFF2-40B4-BE49-F238E27FC236}">
                <a16:creationId xmlns:a16="http://schemas.microsoft.com/office/drawing/2014/main" id="{2FBECCE4-49C6-C5C6-C8BC-A4019EA771A4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68" t="18413" r="38543" b="52437"/>
          <a:stretch/>
        </p:blipFill>
        <p:spPr>
          <a:xfrm>
            <a:off x="10643271" y="4439253"/>
            <a:ext cx="825072" cy="1091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8585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E1DEDFA-305C-F713-FB33-63D9A0C10C2A}"/>
              </a:ext>
            </a:extLst>
          </p:cNvPr>
          <p:cNvSpPr txBox="1"/>
          <p:nvPr/>
        </p:nvSpPr>
        <p:spPr>
          <a:xfrm>
            <a:off x="270486" y="1316282"/>
            <a:ext cx="1145799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solidFill>
                  <a:srgbClr val="C00000"/>
                </a:solidFill>
              </a:rPr>
              <a:t>Стоимость</a:t>
            </a:r>
            <a:r>
              <a:rPr lang="ru-RU" dirty="0"/>
              <a:t> яку измеряется в </a:t>
            </a:r>
            <a:r>
              <a:rPr lang="ru-RU" b="1" dirty="0">
                <a:solidFill>
                  <a:srgbClr val="C00000"/>
                </a:solidFill>
              </a:rPr>
              <a:t>ханах</a:t>
            </a:r>
            <a:r>
              <a:rPr lang="ru-RU" dirty="0"/>
              <a:t>. Это специальные промежуточные единицы, которые при подсчете переводятся в игровые очки. </a:t>
            </a:r>
          </a:p>
          <a:p>
            <a:endParaRPr lang="ru-RU" dirty="0"/>
          </a:p>
          <a:p>
            <a:r>
              <a:rPr lang="ru-RU" b="1" dirty="0"/>
              <a:t>Если в руке несколько яку, их стоимости складываются. </a:t>
            </a:r>
          </a:p>
          <a:p>
            <a:endParaRPr lang="ru-RU" dirty="0"/>
          </a:p>
          <a:p>
            <a:r>
              <a:rPr lang="ru-RU" dirty="0"/>
              <a:t>У некоторых яку стоимость зависит от наличия в руке открытых сетов. Руки с открытыми сетами называются открытыми. Так как открытые руки собирать проще, чем закрытые, у некоторых яку стоимость в открытых руках ниже, или они вовсе не засчитываются. </a:t>
            </a:r>
          </a:p>
        </p:txBody>
      </p:sp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3A956E1A-9C4A-7546-D364-5E1EA50A72FB}"/>
              </a:ext>
            </a:extLst>
          </p:cNvPr>
          <p:cNvSpPr/>
          <p:nvPr/>
        </p:nvSpPr>
        <p:spPr>
          <a:xfrm>
            <a:off x="270486" y="303672"/>
            <a:ext cx="6979400" cy="718458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3600" dirty="0"/>
              <a:t>СТОИМОСТЬ ЯКУ</a:t>
            </a:r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8B53B012-59EC-03AA-4799-5A56105537C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87" t="14477" r="38517" b="56297"/>
          <a:stretch/>
        </p:blipFill>
        <p:spPr>
          <a:xfrm>
            <a:off x="563777" y="4302092"/>
            <a:ext cx="709907" cy="947500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A4653024-BB58-BAEB-F01A-5A3547187C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87" t="14477" r="38517" b="56297"/>
          <a:stretch/>
        </p:blipFill>
        <p:spPr>
          <a:xfrm>
            <a:off x="1279878" y="4293846"/>
            <a:ext cx="709907" cy="947500"/>
          </a:xfrm>
          <a:prstGeom prst="rect">
            <a:avLst/>
          </a:prstGeom>
        </p:spPr>
      </p:pic>
      <p:pic>
        <p:nvPicPr>
          <p:cNvPr id="20" name="Рисунок 19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F64F0F8B-A171-F845-E227-66E51352358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09" t="18963" r="38372" b="51259"/>
          <a:stretch/>
        </p:blipFill>
        <p:spPr>
          <a:xfrm rot="10800000">
            <a:off x="3465721" y="4297102"/>
            <a:ext cx="721739" cy="977366"/>
          </a:xfrm>
          <a:prstGeom prst="rect">
            <a:avLst/>
          </a:prstGeom>
        </p:spPr>
      </p:pic>
      <p:pic>
        <p:nvPicPr>
          <p:cNvPr id="21" name="Рисунок 20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FFFBC6E9-B507-3FCF-23FD-3FD21C914EF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63" t="17778" r="38015" b="52437"/>
          <a:stretch/>
        </p:blipFill>
        <p:spPr>
          <a:xfrm>
            <a:off x="4158519" y="4289717"/>
            <a:ext cx="737538" cy="992135"/>
          </a:xfrm>
          <a:prstGeom prst="rect">
            <a:avLst/>
          </a:prstGeom>
        </p:spPr>
      </p:pic>
      <p:pic>
        <p:nvPicPr>
          <p:cNvPr id="22" name="Рисунок 21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55A86B5D-913B-AB4A-682C-A4EABE5F6DE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63" t="18413" r="38544" b="52437"/>
          <a:stretch/>
        </p:blipFill>
        <p:spPr>
          <a:xfrm>
            <a:off x="4880185" y="4289393"/>
            <a:ext cx="687811" cy="922060"/>
          </a:xfrm>
          <a:prstGeom prst="rect">
            <a:avLst/>
          </a:prstGeom>
        </p:spPr>
      </p:pic>
      <p:pic>
        <p:nvPicPr>
          <p:cNvPr id="23" name="Рисунок 22" descr="Изображение выглядит как текст, ночное небо&#10;&#10;Автоматически созданное описание">
            <a:extLst>
              <a:ext uri="{FF2B5EF4-FFF2-40B4-BE49-F238E27FC236}">
                <a16:creationId xmlns:a16="http://schemas.microsoft.com/office/drawing/2014/main" id="{DE1D10AB-6618-F4A8-0556-1214BD997F8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46" t="18412" r="37169" b="51259"/>
          <a:stretch/>
        </p:blipFill>
        <p:spPr>
          <a:xfrm rot="10800000">
            <a:off x="5551030" y="4279116"/>
            <a:ext cx="743506" cy="970333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0BA885B8-065C-B078-F086-ACE3C600B33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68" t="18413" r="38543" b="52437"/>
          <a:stretch/>
        </p:blipFill>
        <p:spPr>
          <a:xfrm>
            <a:off x="6919727" y="4268977"/>
            <a:ext cx="709871" cy="938825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FE355043-317F-7A9C-C9F8-129FA544E42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87" t="14477" r="38517" b="56297"/>
          <a:stretch/>
        </p:blipFill>
        <p:spPr>
          <a:xfrm>
            <a:off x="1995508" y="4302092"/>
            <a:ext cx="709907" cy="947500"/>
          </a:xfrm>
          <a:prstGeom prst="rect">
            <a:avLst/>
          </a:prstGeom>
        </p:spPr>
      </p:pic>
      <p:pic>
        <p:nvPicPr>
          <p:cNvPr id="26" name="Рисунок 25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954AF03A-23B5-F0BA-2999-9F5F0C2A5BC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03" t="19556" r="38014" b="51111"/>
          <a:stretch/>
        </p:blipFill>
        <p:spPr>
          <a:xfrm>
            <a:off x="2727939" y="4290162"/>
            <a:ext cx="753767" cy="970332"/>
          </a:xfrm>
          <a:prstGeom prst="rect">
            <a:avLst/>
          </a:prstGeom>
        </p:spPr>
      </p:pic>
      <p:pic>
        <p:nvPicPr>
          <p:cNvPr id="27" name="Рисунок 26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979B8A8D-5036-7A29-A5FF-97423EC12B31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06" t="18145" r="37708" b="52437"/>
          <a:stretch/>
        </p:blipFill>
        <p:spPr>
          <a:xfrm rot="10800000">
            <a:off x="6238465" y="4308152"/>
            <a:ext cx="720664" cy="912259"/>
          </a:xfrm>
          <a:prstGeom prst="rect">
            <a:avLst/>
          </a:prstGeom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CA9B564D-02F9-AB32-9277-CC2AF6CC86E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68" t="18413" r="38543" b="52437"/>
          <a:stretch/>
        </p:blipFill>
        <p:spPr>
          <a:xfrm>
            <a:off x="7633035" y="4250504"/>
            <a:ext cx="709871" cy="938825"/>
          </a:xfrm>
          <a:prstGeom prst="rect">
            <a:avLst/>
          </a:prstGeom>
        </p:spPr>
      </p:pic>
      <p:pic>
        <p:nvPicPr>
          <p:cNvPr id="29" name="Рисунок 28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F4E3286F-FF09-45BD-4442-C082806C51E1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09" t="16444" r="38354" b="53482"/>
          <a:stretch/>
        </p:blipFill>
        <p:spPr>
          <a:xfrm rot="5400000">
            <a:off x="9156903" y="4258757"/>
            <a:ext cx="709905" cy="970329"/>
          </a:xfrm>
          <a:prstGeom prst="rect">
            <a:avLst/>
          </a:prstGeom>
        </p:spPr>
      </p:pic>
      <p:pic>
        <p:nvPicPr>
          <p:cNvPr id="30" name="Рисунок 29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C3476389-3C1C-C0A5-EAF0-3984C86FCADE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09" t="16444" r="38354" b="53482"/>
          <a:stretch/>
        </p:blipFill>
        <p:spPr>
          <a:xfrm>
            <a:off x="9997020" y="4271014"/>
            <a:ext cx="709907" cy="970332"/>
          </a:xfrm>
          <a:prstGeom prst="rect">
            <a:avLst/>
          </a:prstGeom>
        </p:spPr>
      </p:pic>
      <p:pic>
        <p:nvPicPr>
          <p:cNvPr id="31" name="Рисунок 30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B5A10A45-7B3A-520F-FE11-9813FD44F103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09" t="16444" r="38354" b="53482"/>
          <a:stretch/>
        </p:blipFill>
        <p:spPr>
          <a:xfrm>
            <a:off x="10706927" y="4253223"/>
            <a:ext cx="709907" cy="970332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FBE12587-AAE4-0F6C-3716-A2D44CF5EC3B}"/>
              </a:ext>
            </a:extLst>
          </p:cNvPr>
          <p:cNvSpPr txBox="1"/>
          <p:nvPr/>
        </p:nvSpPr>
        <p:spPr>
          <a:xfrm>
            <a:off x="484815" y="5794305"/>
            <a:ext cx="112620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solidFill>
                  <a:srgbClr val="C00000"/>
                </a:solidFill>
              </a:rPr>
              <a:t>Пример: </a:t>
            </a:r>
          </a:p>
          <a:p>
            <a:r>
              <a:rPr lang="ru-RU" dirty="0"/>
              <a:t>Открытая рука (с </a:t>
            </a:r>
            <a:r>
              <a:rPr lang="ru-RU" dirty="0" err="1"/>
              <a:t>тан</a:t>
            </a:r>
            <a:r>
              <a:rPr lang="en-US" dirty="0"/>
              <a:t>’</a:t>
            </a:r>
            <a:r>
              <a:rPr lang="ru-RU" dirty="0" err="1"/>
              <a:t>яо</a:t>
            </a:r>
            <a:r>
              <a:rPr lang="ru-RU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659856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C23589C-5683-B3AF-BA0B-60749FF2CB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413" t="9004" r="18516" b="16292"/>
          <a:stretch/>
        </p:blipFill>
        <p:spPr>
          <a:xfrm rot="16200000">
            <a:off x="2603203" y="-2603206"/>
            <a:ext cx="6985594" cy="12192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5ADE2D1-D698-1266-CC08-7F86C2820B50}"/>
              </a:ext>
            </a:extLst>
          </p:cNvPr>
          <p:cNvSpPr txBox="1"/>
          <p:nvPr/>
        </p:nvSpPr>
        <p:spPr>
          <a:xfrm>
            <a:off x="5016760" y="2950972"/>
            <a:ext cx="608356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4400" b="1" dirty="0">
                <a:solidFill>
                  <a:srgbClr val="C00000"/>
                </a:solidFill>
              </a:rPr>
              <a:t>ОСНОВНЫЕ </a:t>
            </a:r>
          </a:p>
          <a:p>
            <a:pPr algn="r"/>
            <a:r>
              <a:rPr lang="ru-RU" sz="4400" b="1" dirty="0">
                <a:solidFill>
                  <a:srgbClr val="C00000"/>
                </a:solidFill>
              </a:rPr>
              <a:t>ЯКУ-КОМБИНАЦИИ</a:t>
            </a:r>
          </a:p>
        </p:txBody>
      </p:sp>
    </p:spTree>
    <p:extLst>
      <p:ext uri="{BB962C8B-B14F-4D97-AF65-F5344CB8AC3E}">
        <p14:creationId xmlns:p14="http://schemas.microsoft.com/office/powerpoint/2010/main" val="34739021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D5FE3BB-0539-BF19-382B-C36D464969EA}"/>
              </a:ext>
            </a:extLst>
          </p:cNvPr>
          <p:cNvSpPr txBox="1"/>
          <p:nvPr/>
        </p:nvSpPr>
        <p:spPr>
          <a:xfrm>
            <a:off x="447870" y="1280122"/>
            <a:ext cx="1126204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>
                <a:solidFill>
                  <a:srgbClr val="C00000"/>
                </a:solidFill>
              </a:rPr>
              <a:t>Тан</a:t>
            </a:r>
            <a:r>
              <a:rPr lang="en-US" sz="3200" b="1" dirty="0">
                <a:solidFill>
                  <a:srgbClr val="C00000"/>
                </a:solidFill>
              </a:rPr>
              <a:t>’</a:t>
            </a:r>
            <a:r>
              <a:rPr lang="ru-RU" sz="3200" b="1" dirty="0" err="1">
                <a:solidFill>
                  <a:srgbClr val="C00000"/>
                </a:solidFill>
              </a:rPr>
              <a:t>яо</a:t>
            </a:r>
            <a:r>
              <a:rPr lang="ru-RU" sz="3200" b="1" dirty="0">
                <a:solidFill>
                  <a:srgbClr val="C00000"/>
                </a:solidFill>
              </a:rPr>
              <a:t> </a:t>
            </a:r>
          </a:p>
          <a:p>
            <a:r>
              <a:rPr lang="ru-RU" dirty="0"/>
              <a:t>Рука полностью </a:t>
            </a:r>
            <a:r>
              <a:rPr lang="ru-RU" b="1" dirty="0"/>
              <a:t>из средних </a:t>
            </a:r>
            <a:r>
              <a:rPr lang="ru-RU" b="1" dirty="0" err="1"/>
              <a:t>тайлов</a:t>
            </a:r>
            <a:r>
              <a:rPr lang="ru-RU" b="1" dirty="0"/>
              <a:t> </a:t>
            </a:r>
            <a:r>
              <a:rPr lang="ru-RU" dirty="0"/>
              <a:t>(без благородных, единиц и девяток).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FD0D566-9397-976E-FDE7-3F6AA50C7944}"/>
              </a:ext>
            </a:extLst>
          </p:cNvPr>
          <p:cNvSpPr txBox="1"/>
          <p:nvPr/>
        </p:nvSpPr>
        <p:spPr>
          <a:xfrm>
            <a:off x="464975" y="3741802"/>
            <a:ext cx="45533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 err="1">
                <a:solidFill>
                  <a:srgbClr val="C00000"/>
                </a:solidFill>
              </a:rPr>
              <a:t>Якухай</a:t>
            </a:r>
            <a:endParaRPr lang="ru-RU" sz="3200" b="1" dirty="0">
              <a:solidFill>
                <a:srgbClr val="C0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413613-B67C-A40A-5924-665AC227CD5B}"/>
              </a:ext>
            </a:extLst>
          </p:cNvPr>
          <p:cNvSpPr txBox="1"/>
          <p:nvPr/>
        </p:nvSpPr>
        <p:spPr>
          <a:xfrm>
            <a:off x="427592" y="4213998"/>
            <a:ext cx="112620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Здесь условие – это наличие в руке </a:t>
            </a:r>
            <a:r>
              <a:rPr lang="ru-RU" b="1" dirty="0"/>
              <a:t>сета любых драконов или ветров раунда</a:t>
            </a:r>
            <a:r>
              <a:rPr lang="en-US" b="1" dirty="0"/>
              <a:t>/</a:t>
            </a:r>
            <a:r>
              <a:rPr lang="ru-RU" b="1" dirty="0"/>
              <a:t>места. </a:t>
            </a:r>
            <a:r>
              <a:rPr lang="ru-RU" dirty="0"/>
              <a:t>Если в руке несколько таких ценных сетов, то </a:t>
            </a:r>
            <a:r>
              <a:rPr lang="ru-RU" dirty="0" err="1"/>
              <a:t>якухай</a:t>
            </a:r>
            <a:r>
              <a:rPr lang="ru-RU" dirty="0"/>
              <a:t> дается за каждый из них. </a:t>
            </a:r>
            <a:r>
              <a:rPr lang="ru-RU" b="1" dirty="0"/>
              <a:t>А если ветер раунда и места совпадают, </a:t>
            </a:r>
            <a:r>
              <a:rPr lang="ru-RU" dirty="0"/>
              <a:t>то за такой сет дается два хана, и </a:t>
            </a:r>
            <a:r>
              <a:rPr lang="ru-RU" b="1" dirty="0"/>
              <a:t>такой </a:t>
            </a:r>
            <a:r>
              <a:rPr lang="ru-RU" b="1" dirty="0" err="1"/>
              <a:t>якухай</a:t>
            </a:r>
            <a:r>
              <a:rPr lang="ru-RU" b="1" dirty="0"/>
              <a:t> называется двойным. </a:t>
            </a:r>
          </a:p>
        </p:txBody>
      </p:sp>
      <p:sp>
        <p:nvSpPr>
          <p:cNvPr id="6" name="Прямоугольник: скругленные углы 5">
            <a:extLst>
              <a:ext uri="{FF2B5EF4-FFF2-40B4-BE49-F238E27FC236}">
                <a16:creationId xmlns:a16="http://schemas.microsoft.com/office/drawing/2014/main" id="{9FBCA0B4-E32B-95E6-972E-32144D010F97}"/>
              </a:ext>
            </a:extLst>
          </p:cNvPr>
          <p:cNvSpPr/>
          <p:nvPr/>
        </p:nvSpPr>
        <p:spPr>
          <a:xfrm>
            <a:off x="196594" y="298438"/>
            <a:ext cx="10979405" cy="718458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3600" dirty="0"/>
              <a:t>ОСНОВНЫЕ ЯКУ, ЧАСТО СОБИРАЕМЫЕ В ОТКРЫТУЮ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6700E54-954D-0701-D05E-5516F788FE4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87" t="14477" r="38517" b="56297"/>
          <a:stretch/>
        </p:blipFill>
        <p:spPr>
          <a:xfrm>
            <a:off x="482081" y="2251512"/>
            <a:ext cx="709907" cy="9475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1E40E70-FED8-1AF6-4270-B119B0321E4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87" t="14477" r="38517" b="56297"/>
          <a:stretch/>
        </p:blipFill>
        <p:spPr>
          <a:xfrm>
            <a:off x="1198182" y="2243266"/>
            <a:ext cx="709907" cy="947500"/>
          </a:xfrm>
          <a:prstGeom prst="rect">
            <a:avLst/>
          </a:prstGeom>
        </p:spPr>
      </p:pic>
      <p:pic>
        <p:nvPicPr>
          <p:cNvPr id="8" name="Рисунок 7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B55D14A5-3545-1B19-7F43-F39FBECC16F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09" t="18963" r="38372" b="51259"/>
          <a:stretch/>
        </p:blipFill>
        <p:spPr>
          <a:xfrm rot="10800000">
            <a:off x="2846705" y="2248949"/>
            <a:ext cx="721739" cy="977366"/>
          </a:xfrm>
          <a:prstGeom prst="rect">
            <a:avLst/>
          </a:prstGeom>
        </p:spPr>
      </p:pic>
      <p:pic>
        <p:nvPicPr>
          <p:cNvPr id="9" name="Рисунок 8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B7ECA07E-A178-56F8-67CC-696CFE28C4C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63" t="17778" r="38015" b="52437"/>
          <a:stretch/>
        </p:blipFill>
        <p:spPr>
          <a:xfrm>
            <a:off x="3567293" y="2238988"/>
            <a:ext cx="737538" cy="992135"/>
          </a:xfrm>
          <a:prstGeom prst="rect">
            <a:avLst/>
          </a:prstGeom>
        </p:spPr>
      </p:pic>
      <p:pic>
        <p:nvPicPr>
          <p:cNvPr id="10" name="Рисунок 9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B35BB86F-AC4A-52C1-D4F2-F98937613F1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63" t="18413" r="38544" b="52437"/>
          <a:stretch/>
        </p:blipFill>
        <p:spPr>
          <a:xfrm>
            <a:off x="4523845" y="2266599"/>
            <a:ext cx="687811" cy="922060"/>
          </a:xfrm>
          <a:prstGeom prst="rect">
            <a:avLst/>
          </a:prstGeom>
        </p:spPr>
      </p:pic>
      <p:pic>
        <p:nvPicPr>
          <p:cNvPr id="11" name="Рисунок 10" descr="Изображение выглядит как текст, ночное небо&#10;&#10;Автоматически созданное описание">
            <a:extLst>
              <a:ext uri="{FF2B5EF4-FFF2-40B4-BE49-F238E27FC236}">
                <a16:creationId xmlns:a16="http://schemas.microsoft.com/office/drawing/2014/main" id="{3D99027C-BD03-E86D-DD8B-F843831A091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46" t="18412" r="37169" b="51259"/>
          <a:stretch/>
        </p:blipFill>
        <p:spPr>
          <a:xfrm rot="10800000">
            <a:off x="5194690" y="2256322"/>
            <a:ext cx="743506" cy="970333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B2E553E4-ACF2-5735-8450-71B7F299562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68" t="18413" r="38543" b="52437"/>
          <a:stretch/>
        </p:blipFill>
        <p:spPr>
          <a:xfrm>
            <a:off x="6755340" y="2235584"/>
            <a:ext cx="709871" cy="938825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61DAADF9-4FC3-B7A5-0919-0CCBC14D948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87" t="14477" r="38517" b="56297"/>
          <a:stretch/>
        </p:blipFill>
        <p:spPr>
          <a:xfrm>
            <a:off x="1913812" y="2251512"/>
            <a:ext cx="709907" cy="947500"/>
          </a:xfrm>
          <a:prstGeom prst="rect">
            <a:avLst/>
          </a:prstGeom>
        </p:spPr>
      </p:pic>
      <p:pic>
        <p:nvPicPr>
          <p:cNvPr id="15" name="Рисунок 14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6DFB10D2-3363-AC1F-28A0-74365C4A94F7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06" t="18145" r="37708" b="52437"/>
          <a:stretch/>
        </p:blipFill>
        <p:spPr>
          <a:xfrm rot="10800000">
            <a:off x="5882125" y="2285358"/>
            <a:ext cx="720664" cy="912259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B9D0CBDF-5E77-9E21-FCCE-1B2DFB59CEF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68" t="18413" r="38543" b="52437"/>
          <a:stretch/>
        </p:blipFill>
        <p:spPr>
          <a:xfrm>
            <a:off x="7468648" y="2217111"/>
            <a:ext cx="709871" cy="938825"/>
          </a:xfrm>
          <a:prstGeom prst="rect">
            <a:avLst/>
          </a:prstGeom>
        </p:spPr>
      </p:pic>
      <p:pic>
        <p:nvPicPr>
          <p:cNvPr id="17" name="Рисунок 16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DDAF3577-6376-D605-DF07-F7D01E51CDA0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09" t="16444" r="38354" b="53482"/>
          <a:stretch/>
        </p:blipFill>
        <p:spPr>
          <a:xfrm rot="5400000">
            <a:off x="9075207" y="2208177"/>
            <a:ext cx="709905" cy="970329"/>
          </a:xfrm>
          <a:prstGeom prst="rect">
            <a:avLst/>
          </a:prstGeom>
        </p:spPr>
      </p:pic>
      <p:pic>
        <p:nvPicPr>
          <p:cNvPr id="18" name="Рисунок 17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82C4A388-463E-C880-6C6B-EB235737C79B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09" t="16444" r="38354" b="53482"/>
          <a:stretch/>
        </p:blipFill>
        <p:spPr>
          <a:xfrm>
            <a:off x="9915324" y="2220434"/>
            <a:ext cx="709907" cy="970332"/>
          </a:xfrm>
          <a:prstGeom prst="rect">
            <a:avLst/>
          </a:prstGeom>
        </p:spPr>
      </p:pic>
      <p:pic>
        <p:nvPicPr>
          <p:cNvPr id="19" name="Рисунок 18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9E33BE0C-6CB7-EA63-E0FE-2FDB6E5710D4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09" t="16444" r="38354" b="53482"/>
          <a:stretch/>
        </p:blipFill>
        <p:spPr>
          <a:xfrm>
            <a:off x="10625231" y="2202643"/>
            <a:ext cx="709907" cy="97033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6BF6470-6C3D-DEDD-A289-2728A674133D}"/>
              </a:ext>
            </a:extLst>
          </p:cNvPr>
          <p:cNvSpPr txBox="1"/>
          <p:nvPr/>
        </p:nvSpPr>
        <p:spPr>
          <a:xfrm>
            <a:off x="464975" y="3307600"/>
            <a:ext cx="6628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/>
              <a:t>Стоимость: </a:t>
            </a:r>
            <a:r>
              <a:rPr lang="ru-RU" b="1" dirty="0">
                <a:solidFill>
                  <a:srgbClr val="C00000"/>
                </a:solidFill>
              </a:rPr>
              <a:t>1 хан </a:t>
            </a:r>
            <a:r>
              <a:rPr lang="ru-RU" dirty="0"/>
              <a:t>в любой руке (открытой или закрытой)</a:t>
            </a:r>
          </a:p>
        </p:txBody>
      </p:sp>
      <p:pic>
        <p:nvPicPr>
          <p:cNvPr id="25" name="Рисунок 24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3BD9E542-FEA5-D827-03D7-994E3F2C254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63" t="18413" r="38544" b="52437"/>
          <a:stretch/>
        </p:blipFill>
        <p:spPr>
          <a:xfrm>
            <a:off x="4523845" y="5210851"/>
            <a:ext cx="687811" cy="922060"/>
          </a:xfrm>
          <a:prstGeom prst="rect">
            <a:avLst/>
          </a:prstGeom>
        </p:spPr>
      </p:pic>
      <p:pic>
        <p:nvPicPr>
          <p:cNvPr id="26" name="Рисунок 25" descr="Изображение выглядит как текст, ночное небо&#10;&#10;Автоматически созданное описание">
            <a:extLst>
              <a:ext uri="{FF2B5EF4-FFF2-40B4-BE49-F238E27FC236}">
                <a16:creationId xmlns:a16="http://schemas.microsoft.com/office/drawing/2014/main" id="{35DE3B1B-78F9-E083-BADA-57AD4C25998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46" t="18412" r="37169" b="51259"/>
          <a:stretch/>
        </p:blipFill>
        <p:spPr>
          <a:xfrm rot="10800000">
            <a:off x="5175138" y="5200043"/>
            <a:ext cx="743506" cy="970333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270CDEA7-209D-6B0C-1605-0C675CB1EE8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68" t="18413" r="38543" b="52437"/>
          <a:stretch/>
        </p:blipFill>
        <p:spPr>
          <a:xfrm>
            <a:off x="6755340" y="5193504"/>
            <a:ext cx="709871" cy="938825"/>
          </a:xfrm>
          <a:prstGeom prst="rect">
            <a:avLst/>
          </a:prstGeom>
        </p:spPr>
      </p:pic>
      <p:pic>
        <p:nvPicPr>
          <p:cNvPr id="30" name="Рисунок 29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8A0A4080-C1DF-62EC-F690-B606153D4E0B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06" t="18145" r="37708" b="52437"/>
          <a:stretch/>
        </p:blipFill>
        <p:spPr>
          <a:xfrm rot="10800000">
            <a:off x="5882125" y="5229610"/>
            <a:ext cx="720664" cy="912259"/>
          </a:xfrm>
          <a:prstGeom prst="rect">
            <a:avLst/>
          </a:prstGeom>
        </p:spPr>
      </p:pic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8B62281D-6813-4FC7-0F5B-6FA0519B9BE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68" t="18413" r="38543" b="52437"/>
          <a:stretch/>
        </p:blipFill>
        <p:spPr>
          <a:xfrm>
            <a:off x="7468648" y="5175031"/>
            <a:ext cx="709871" cy="938825"/>
          </a:xfrm>
          <a:prstGeom prst="rect">
            <a:avLst/>
          </a:prstGeom>
        </p:spPr>
      </p:pic>
      <p:pic>
        <p:nvPicPr>
          <p:cNvPr id="35" name="Рисунок 34" descr="Изображение выглядит как текст, фарфор&#10;&#10;Автоматически созданное описание">
            <a:extLst>
              <a:ext uri="{FF2B5EF4-FFF2-40B4-BE49-F238E27FC236}">
                <a16:creationId xmlns:a16="http://schemas.microsoft.com/office/drawing/2014/main" id="{6879CDE6-979E-433C-DC1F-945D59DE455B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75724" y="5192092"/>
            <a:ext cx="732062" cy="967351"/>
          </a:xfrm>
          <a:prstGeom prst="rect">
            <a:avLst/>
          </a:prstGeom>
        </p:spPr>
      </p:pic>
      <p:pic>
        <p:nvPicPr>
          <p:cNvPr id="36" name="Рисунок 35" descr="Изображение выглядит как текст, фарфор&#10;&#10;Автоматически созданное описание">
            <a:extLst>
              <a:ext uri="{FF2B5EF4-FFF2-40B4-BE49-F238E27FC236}">
                <a16:creationId xmlns:a16="http://schemas.microsoft.com/office/drawing/2014/main" id="{7E24FAE6-038A-D2BB-E357-E2605B3C67D9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3837" y="5193976"/>
            <a:ext cx="743505" cy="982472"/>
          </a:xfrm>
          <a:prstGeom prst="rect">
            <a:avLst/>
          </a:prstGeom>
        </p:spPr>
      </p:pic>
      <p:pic>
        <p:nvPicPr>
          <p:cNvPr id="37" name="Рисунок 36" descr="Изображение выглядит как текст, фарфор&#10;&#10;Автоматически созданное описание">
            <a:extLst>
              <a:ext uri="{FF2B5EF4-FFF2-40B4-BE49-F238E27FC236}">
                <a16:creationId xmlns:a16="http://schemas.microsoft.com/office/drawing/2014/main" id="{A35F5DC8-24C5-51A1-AFCF-38D3014AE6E4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7592" y="5193974"/>
            <a:ext cx="743506" cy="982473"/>
          </a:xfrm>
          <a:prstGeom prst="rect">
            <a:avLst/>
          </a:prstGeom>
        </p:spPr>
      </p:pic>
      <p:pic>
        <p:nvPicPr>
          <p:cNvPr id="39" name="Рисунок 38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A6BAD500-3C56-4036-2A85-CF07B3CB6696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42409" y="5187488"/>
            <a:ext cx="782081" cy="1007902"/>
          </a:xfrm>
          <a:prstGeom prst="rect">
            <a:avLst/>
          </a:prstGeom>
        </p:spPr>
      </p:pic>
      <p:pic>
        <p:nvPicPr>
          <p:cNvPr id="40" name="Рисунок 39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EF223E18-ED98-1525-6563-7BCDCBC4F361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48611" y="5187488"/>
            <a:ext cx="782081" cy="1007902"/>
          </a:xfrm>
          <a:prstGeom prst="rect">
            <a:avLst/>
          </a:prstGeom>
        </p:spPr>
      </p:pic>
      <p:pic>
        <p:nvPicPr>
          <p:cNvPr id="41" name="Рисунок 40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8C7FDD5C-CEBD-3A61-A608-A3A8DDD80B6D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944995" y="5060635"/>
            <a:ext cx="782081" cy="1017687"/>
          </a:xfrm>
          <a:prstGeom prst="rect">
            <a:avLst/>
          </a:prstGeom>
        </p:spPr>
      </p:pic>
      <p:pic>
        <p:nvPicPr>
          <p:cNvPr id="42" name="Рисунок 41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D0533496-C819-CC1D-6510-FA9AEF8E103E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673975" y="5046553"/>
            <a:ext cx="782081" cy="1017687"/>
          </a:xfrm>
          <a:prstGeom prst="rect">
            <a:avLst/>
          </a:prstGeom>
        </p:spPr>
      </p:pic>
      <p:pic>
        <p:nvPicPr>
          <p:cNvPr id="43" name="Рисунок 42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7FEC2CF5-F53A-291C-E38C-F6263F3A0980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10560455" y="5093048"/>
            <a:ext cx="782081" cy="1017687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9E3A1B50-0C9E-FD24-459E-197A7D964BC5}"/>
              </a:ext>
            </a:extLst>
          </p:cNvPr>
          <p:cNvSpPr txBox="1"/>
          <p:nvPr/>
        </p:nvSpPr>
        <p:spPr>
          <a:xfrm>
            <a:off x="368708" y="6233093"/>
            <a:ext cx="8470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/>
              <a:t>Стоимость: </a:t>
            </a:r>
            <a:r>
              <a:rPr lang="ru-RU" b="1" dirty="0">
                <a:solidFill>
                  <a:srgbClr val="C00000"/>
                </a:solidFill>
              </a:rPr>
              <a:t>1 хан </a:t>
            </a:r>
            <a:r>
              <a:rPr lang="ru-RU" dirty="0"/>
              <a:t>в любой руке (за каждый </a:t>
            </a:r>
            <a:r>
              <a:rPr lang="ru-RU" dirty="0" err="1"/>
              <a:t>якухай</a:t>
            </a:r>
            <a:r>
              <a:rPr lang="ru-RU" dirty="0"/>
              <a:t>). </a:t>
            </a:r>
            <a:r>
              <a:rPr lang="ru-RU" b="1" dirty="0">
                <a:solidFill>
                  <a:srgbClr val="C00000"/>
                </a:solidFill>
              </a:rPr>
              <a:t>2 хана </a:t>
            </a:r>
            <a:r>
              <a:rPr lang="ru-RU" dirty="0"/>
              <a:t>за двойной </a:t>
            </a:r>
            <a:r>
              <a:rPr lang="ru-RU" dirty="0" err="1"/>
              <a:t>якухай</a:t>
            </a:r>
            <a:r>
              <a:rPr lang="ru-RU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655481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D03AEFA-323F-2CD6-B87F-FF9F98960044}"/>
              </a:ext>
            </a:extLst>
          </p:cNvPr>
          <p:cNvSpPr txBox="1"/>
          <p:nvPr/>
        </p:nvSpPr>
        <p:spPr>
          <a:xfrm>
            <a:off x="252633" y="1133121"/>
            <a:ext cx="152998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 err="1">
                <a:solidFill>
                  <a:srgbClr val="C00000"/>
                </a:solidFill>
              </a:rPr>
              <a:t>Пинфу</a:t>
            </a:r>
            <a:endParaRPr lang="ru-RU" sz="3200" b="1" dirty="0">
              <a:solidFill>
                <a:srgbClr val="C00000"/>
              </a:solidFill>
            </a:endParaRPr>
          </a:p>
          <a:p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442576-B146-9F43-63B8-9CB89EC921A1}"/>
              </a:ext>
            </a:extLst>
          </p:cNvPr>
          <p:cNvSpPr txBox="1"/>
          <p:nvPr/>
        </p:nvSpPr>
        <p:spPr>
          <a:xfrm>
            <a:off x="9033549" y="4904074"/>
            <a:ext cx="300831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/>
              <a:t>Семь различных пар </a:t>
            </a:r>
            <a:r>
              <a:rPr lang="ru-RU" dirty="0"/>
              <a:t>(сама выигрышная структура является яку). Не сочетается с </a:t>
            </a:r>
            <a:r>
              <a:rPr lang="ru-RU" dirty="0" err="1"/>
              <a:t>ипейко</a:t>
            </a:r>
            <a:r>
              <a:rPr lang="ru-RU" dirty="0"/>
              <a:t>, так как пары не могут одновременно считаться за </a:t>
            </a:r>
            <a:r>
              <a:rPr lang="ru-RU" dirty="0" err="1"/>
              <a:t>чи</a:t>
            </a:r>
            <a:r>
              <a:rPr lang="ru-RU" dirty="0"/>
              <a:t>. </a:t>
            </a:r>
          </a:p>
        </p:txBody>
      </p:sp>
      <p:sp>
        <p:nvSpPr>
          <p:cNvPr id="6" name="Прямоугольник: скругленные углы 5">
            <a:extLst>
              <a:ext uri="{FF2B5EF4-FFF2-40B4-BE49-F238E27FC236}">
                <a16:creationId xmlns:a16="http://schemas.microsoft.com/office/drawing/2014/main" id="{BDDDB490-6427-CB61-C8B2-A38F8AD3A815}"/>
              </a:ext>
            </a:extLst>
          </p:cNvPr>
          <p:cNvSpPr/>
          <p:nvPr/>
        </p:nvSpPr>
        <p:spPr>
          <a:xfrm>
            <a:off x="196594" y="298438"/>
            <a:ext cx="10979405" cy="718458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3600" dirty="0"/>
              <a:t>ОСНОВНЫЕ ЯКУ, СОБИРАЕМЫЕ В ЗАКРЫТУЮ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5D69BE1-146A-9BF2-ADEB-8C8896FC566F}"/>
              </a:ext>
            </a:extLst>
          </p:cNvPr>
          <p:cNvSpPr txBox="1"/>
          <p:nvPr/>
        </p:nvSpPr>
        <p:spPr>
          <a:xfrm>
            <a:off x="8790772" y="1387842"/>
            <a:ext cx="330886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-    Закрытая рука </a:t>
            </a:r>
            <a:r>
              <a:rPr lang="ru-RU" b="1" dirty="0"/>
              <a:t>из одних </a:t>
            </a:r>
            <a:r>
              <a:rPr lang="ru-RU" b="1" dirty="0" err="1"/>
              <a:t>чи</a:t>
            </a:r>
            <a:r>
              <a:rPr lang="ru-RU" b="1" dirty="0"/>
              <a:t> </a:t>
            </a:r>
          </a:p>
          <a:p>
            <a:pPr marL="285750" indent="-285750">
              <a:buFontTx/>
              <a:buChar char="-"/>
            </a:pPr>
            <a:r>
              <a:rPr lang="ru-RU" dirty="0"/>
              <a:t>Пары не из драконов и не из ветров раунда</a:t>
            </a:r>
            <a:r>
              <a:rPr lang="en-US" dirty="0"/>
              <a:t>/</a:t>
            </a:r>
            <a:r>
              <a:rPr lang="ru-RU" dirty="0"/>
              <a:t>места</a:t>
            </a:r>
          </a:p>
          <a:p>
            <a:pPr marL="285750" indent="-285750">
              <a:buFontTx/>
              <a:buChar char="-"/>
            </a:pPr>
            <a:r>
              <a:rPr lang="ru-RU" dirty="0"/>
              <a:t>Ожидание в </a:t>
            </a:r>
            <a:r>
              <a:rPr lang="ru-RU" dirty="0" err="1"/>
              <a:t>темпае</a:t>
            </a:r>
            <a:r>
              <a:rPr lang="ru-RU" dirty="0"/>
              <a:t> – </a:t>
            </a:r>
            <a:r>
              <a:rPr lang="ru-RU" dirty="0" err="1"/>
              <a:t>рянмен</a:t>
            </a:r>
            <a:r>
              <a:rPr lang="ru-RU" dirty="0"/>
              <a:t> (форма из двух соседних средних </a:t>
            </a:r>
            <a:r>
              <a:rPr lang="ru-RU" dirty="0" err="1"/>
              <a:t>тайлов</a:t>
            </a:r>
            <a:r>
              <a:rPr lang="ru-RU" dirty="0"/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3AABE8-43CC-1D47-CF6A-5BC7B084C000}"/>
              </a:ext>
            </a:extLst>
          </p:cNvPr>
          <p:cNvSpPr txBox="1"/>
          <p:nvPr/>
        </p:nvSpPr>
        <p:spPr>
          <a:xfrm>
            <a:off x="306696" y="2548115"/>
            <a:ext cx="6628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/>
              <a:t>Стоимость: </a:t>
            </a:r>
            <a:r>
              <a:rPr lang="ru-RU" b="1" dirty="0">
                <a:solidFill>
                  <a:srgbClr val="C00000"/>
                </a:solidFill>
              </a:rPr>
              <a:t>1 хан </a:t>
            </a:r>
            <a:r>
              <a:rPr lang="ru-RU" dirty="0"/>
              <a:t>(только в закрытой руке)</a:t>
            </a:r>
          </a:p>
        </p:txBody>
      </p:sp>
      <p:pic>
        <p:nvPicPr>
          <p:cNvPr id="8" name="Рисунок 7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767E0ED8-B3D5-CC84-46C8-F94295462E5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7137" y="1701029"/>
            <a:ext cx="577958" cy="742780"/>
          </a:xfrm>
          <a:prstGeom prst="rect">
            <a:avLst/>
          </a:prstGeom>
        </p:spPr>
      </p:pic>
      <p:pic>
        <p:nvPicPr>
          <p:cNvPr id="9" name="Рисунок 8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CD7AAEA7-028B-DCFF-77B7-05A94354B71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91393" y="1678716"/>
            <a:ext cx="577960" cy="757944"/>
          </a:xfrm>
          <a:prstGeom prst="rect">
            <a:avLst/>
          </a:prstGeom>
        </p:spPr>
      </p:pic>
      <p:pic>
        <p:nvPicPr>
          <p:cNvPr id="10" name="Рисунок 9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33D5EEC8-1B12-F1A9-C64B-99FB56DF8312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72046" y="1698183"/>
            <a:ext cx="589160" cy="739006"/>
          </a:xfrm>
          <a:prstGeom prst="rect">
            <a:avLst/>
          </a:prstGeom>
        </p:spPr>
      </p:pic>
      <p:pic>
        <p:nvPicPr>
          <p:cNvPr id="11" name="Рисунок 10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8C4F9213-7A95-A293-15B8-89DC9CC1A455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32738" y="1686914"/>
            <a:ext cx="571464" cy="751259"/>
          </a:xfrm>
          <a:prstGeom prst="rect">
            <a:avLst/>
          </a:prstGeom>
        </p:spPr>
      </p:pic>
      <p:pic>
        <p:nvPicPr>
          <p:cNvPr id="12" name="Рисунок 11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6B6E62B6-731F-0833-52E7-EEE86E7797C7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89198" y="1663505"/>
            <a:ext cx="605380" cy="798035"/>
          </a:xfrm>
          <a:prstGeom prst="rect">
            <a:avLst/>
          </a:prstGeom>
        </p:spPr>
      </p:pic>
      <p:pic>
        <p:nvPicPr>
          <p:cNvPr id="13" name="Рисунок 12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7684715F-6650-232D-BCC9-1CF41105884C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63" t="18413" r="38544" b="52437"/>
          <a:stretch/>
        </p:blipFill>
        <p:spPr>
          <a:xfrm>
            <a:off x="3406044" y="1656626"/>
            <a:ext cx="591676" cy="793184"/>
          </a:xfrm>
          <a:prstGeom prst="rect">
            <a:avLst/>
          </a:prstGeom>
        </p:spPr>
      </p:pic>
      <p:pic>
        <p:nvPicPr>
          <p:cNvPr id="14" name="Рисунок 13" descr="Изображение выглядит как текст, ночное небо&#10;&#10;Автоматически созданное описание">
            <a:extLst>
              <a:ext uri="{FF2B5EF4-FFF2-40B4-BE49-F238E27FC236}">
                <a16:creationId xmlns:a16="http://schemas.microsoft.com/office/drawing/2014/main" id="{1A0E7C63-173F-EB84-8E62-B7C2A6D40100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46" t="18412" r="37169" b="51259"/>
          <a:stretch/>
        </p:blipFill>
        <p:spPr>
          <a:xfrm rot="10800000">
            <a:off x="4004385" y="1663505"/>
            <a:ext cx="620126" cy="809313"/>
          </a:xfrm>
          <a:prstGeom prst="rect">
            <a:avLst/>
          </a:prstGeom>
        </p:spPr>
      </p:pic>
      <p:pic>
        <p:nvPicPr>
          <p:cNvPr id="15" name="Рисунок 14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9C2BD101-3CA7-F081-8831-55ED8EC0B0DD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06" t="18145" r="37708" b="52437"/>
          <a:stretch/>
        </p:blipFill>
        <p:spPr>
          <a:xfrm rot="10800000">
            <a:off x="4592479" y="1684639"/>
            <a:ext cx="601075" cy="760876"/>
          </a:xfrm>
          <a:prstGeom prst="rect">
            <a:avLst/>
          </a:prstGeom>
        </p:spPr>
      </p:pic>
      <p:pic>
        <p:nvPicPr>
          <p:cNvPr id="17" name="Рисунок 16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EEA70E6E-AED2-937E-ED76-5FCC61F4C447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42252" y="1642097"/>
            <a:ext cx="591524" cy="807411"/>
          </a:xfrm>
          <a:prstGeom prst="rect">
            <a:avLst/>
          </a:prstGeom>
        </p:spPr>
      </p:pic>
      <p:pic>
        <p:nvPicPr>
          <p:cNvPr id="18" name="Рисунок 17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EDC6097E-20B2-2B92-7664-ED61845FDCD2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38758" y="1642097"/>
            <a:ext cx="613190" cy="797432"/>
          </a:xfrm>
          <a:prstGeom prst="rect">
            <a:avLst/>
          </a:prstGeom>
        </p:spPr>
      </p:pic>
      <p:pic>
        <p:nvPicPr>
          <p:cNvPr id="19" name="Рисунок 18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6D93013A-EDC7-C477-8D80-49E4433DBD44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06" t="18145" r="37708" b="52437"/>
          <a:stretch/>
        </p:blipFill>
        <p:spPr>
          <a:xfrm rot="10800000">
            <a:off x="5331325" y="1664417"/>
            <a:ext cx="637836" cy="807411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D52C9F3A-3A76-BEEA-1752-6BBE79B2DC56}"/>
              </a:ext>
            </a:extLst>
          </p:cNvPr>
          <p:cNvSpPr txBox="1"/>
          <p:nvPr/>
        </p:nvSpPr>
        <p:spPr>
          <a:xfrm>
            <a:off x="252633" y="3002976"/>
            <a:ext cx="152998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 err="1">
                <a:solidFill>
                  <a:srgbClr val="C00000"/>
                </a:solidFill>
              </a:rPr>
              <a:t>Ипейко</a:t>
            </a:r>
            <a:endParaRPr lang="ru-RU" sz="3200" b="1" dirty="0">
              <a:solidFill>
                <a:srgbClr val="C00000"/>
              </a:solidFill>
            </a:endParaRPr>
          </a:p>
          <a:p>
            <a:endParaRPr lang="ru-RU" dirty="0"/>
          </a:p>
        </p:txBody>
      </p:sp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C3CD3E03-0A56-50B1-1C51-B38C817E5F6A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8048" y="3556848"/>
            <a:ext cx="608469" cy="792799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E20D64D5-DF7F-3C38-CA35-CFD10FD39447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47560" y="3552418"/>
            <a:ext cx="608469" cy="792799"/>
          </a:xfrm>
          <a:prstGeom prst="rect">
            <a:avLst/>
          </a:prstGeom>
        </p:spPr>
      </p:pic>
      <p:pic>
        <p:nvPicPr>
          <p:cNvPr id="27" name="Рисунок 26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BBFC543F-CE1D-0235-09CA-769344B97F76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54293" y="3553279"/>
            <a:ext cx="571259" cy="750989"/>
          </a:xfrm>
          <a:prstGeom prst="rect">
            <a:avLst/>
          </a:prstGeom>
        </p:spPr>
      </p:pic>
      <p:pic>
        <p:nvPicPr>
          <p:cNvPr id="28" name="Рисунок 27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C5E4FD6E-0A02-45F0-7F32-CE9588115E91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04828" y="3527691"/>
            <a:ext cx="601406" cy="792798"/>
          </a:xfrm>
          <a:prstGeom prst="rect">
            <a:avLst/>
          </a:prstGeom>
        </p:spPr>
      </p:pic>
      <p:pic>
        <p:nvPicPr>
          <p:cNvPr id="29" name="Рисунок 28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29C079B9-31CA-3BA6-453F-E2315948D7CC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75624" y="3527692"/>
            <a:ext cx="602123" cy="755504"/>
          </a:xfrm>
          <a:prstGeom prst="rect">
            <a:avLst/>
          </a:prstGeom>
        </p:spPr>
      </p:pic>
      <p:pic>
        <p:nvPicPr>
          <p:cNvPr id="30" name="Рисунок 29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269DFBB8-6A15-B823-E9A9-934F17B051C1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11960" y="3532389"/>
            <a:ext cx="571259" cy="750989"/>
          </a:xfrm>
          <a:prstGeom prst="rect">
            <a:avLst/>
          </a:prstGeom>
        </p:spPr>
      </p:pic>
      <p:pic>
        <p:nvPicPr>
          <p:cNvPr id="31" name="Рисунок 30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23D51424-1182-6C14-FC01-0F54FC85EB52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62495" y="3506801"/>
            <a:ext cx="601406" cy="792798"/>
          </a:xfrm>
          <a:prstGeom prst="rect">
            <a:avLst/>
          </a:prstGeom>
        </p:spPr>
      </p:pic>
      <p:pic>
        <p:nvPicPr>
          <p:cNvPr id="32" name="Рисунок 31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7AD39D6B-2C54-C615-79CA-7EA2F40D6FEC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33291" y="3506802"/>
            <a:ext cx="602123" cy="755504"/>
          </a:xfrm>
          <a:prstGeom prst="rect">
            <a:avLst/>
          </a:prstGeom>
        </p:spPr>
      </p:pic>
      <p:pic>
        <p:nvPicPr>
          <p:cNvPr id="33" name="Рисунок 32" descr="Изображение выглядит как текст, ночное небо&#10;&#10;Автоматически созданное описание">
            <a:extLst>
              <a:ext uri="{FF2B5EF4-FFF2-40B4-BE49-F238E27FC236}">
                <a16:creationId xmlns:a16="http://schemas.microsoft.com/office/drawing/2014/main" id="{71FD1843-55D5-A53E-E776-CD22D904C54D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5414039" y="3480211"/>
            <a:ext cx="599635" cy="782570"/>
          </a:xfrm>
          <a:prstGeom prst="rect">
            <a:avLst/>
          </a:prstGeom>
        </p:spPr>
      </p:pic>
      <p:pic>
        <p:nvPicPr>
          <p:cNvPr id="34" name="Рисунок 33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2DE7C8AD-7032-B7C4-FCB4-35D06CEFCB7F}"/>
              </a:ext>
            </a:extLst>
          </p:cNvPr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5992025" y="3502441"/>
            <a:ext cx="581214" cy="735735"/>
          </a:xfrm>
          <a:prstGeom prst="rect">
            <a:avLst/>
          </a:prstGeom>
        </p:spPr>
      </p:pic>
      <p:pic>
        <p:nvPicPr>
          <p:cNvPr id="35" name="Рисунок 34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93C6CCEA-0EE0-1889-7EA7-9FCBD0555BA8}"/>
              </a:ext>
            </a:extLst>
          </p:cNvPr>
          <p:cNvPicPr>
            <a:picLocks noChangeAspect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19083" y="3466889"/>
            <a:ext cx="554719" cy="757175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BC2FE20D-41F5-B04D-80C8-10943E10010D}"/>
              </a:ext>
            </a:extLst>
          </p:cNvPr>
          <p:cNvSpPr txBox="1"/>
          <p:nvPr/>
        </p:nvSpPr>
        <p:spPr>
          <a:xfrm>
            <a:off x="9033549" y="3579485"/>
            <a:ext cx="24564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/>
              <a:t>Два одинаковых </a:t>
            </a:r>
            <a:r>
              <a:rPr lang="ru-RU" b="1" dirty="0" err="1"/>
              <a:t>чи</a:t>
            </a:r>
            <a:endParaRPr lang="ru-RU" b="1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C97133C-BD82-7C9A-F336-E7AAB64E2F8D}"/>
              </a:ext>
            </a:extLst>
          </p:cNvPr>
          <p:cNvSpPr txBox="1"/>
          <p:nvPr/>
        </p:nvSpPr>
        <p:spPr>
          <a:xfrm>
            <a:off x="306696" y="4414192"/>
            <a:ext cx="6628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/>
              <a:t>Стоимость: </a:t>
            </a:r>
            <a:r>
              <a:rPr lang="ru-RU" b="1" dirty="0">
                <a:solidFill>
                  <a:srgbClr val="C00000"/>
                </a:solidFill>
              </a:rPr>
              <a:t>1 хан </a:t>
            </a:r>
            <a:r>
              <a:rPr lang="ru-RU" dirty="0"/>
              <a:t>(только в закрытой руке)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B9BC427-5515-CD0B-DA9C-672F4D278E12}"/>
              </a:ext>
            </a:extLst>
          </p:cNvPr>
          <p:cNvSpPr txBox="1"/>
          <p:nvPr/>
        </p:nvSpPr>
        <p:spPr>
          <a:xfrm>
            <a:off x="321035" y="4844366"/>
            <a:ext cx="174017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 err="1">
                <a:solidFill>
                  <a:srgbClr val="C00000"/>
                </a:solidFill>
              </a:rPr>
              <a:t>Читойцу</a:t>
            </a:r>
            <a:endParaRPr lang="ru-RU" sz="3200" b="1" dirty="0">
              <a:solidFill>
                <a:srgbClr val="C00000"/>
              </a:solidFill>
            </a:endParaRPr>
          </a:p>
          <a:p>
            <a:endParaRPr lang="ru-RU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16CD432-0C4A-68F6-4D92-D4F3E4CE3FF1}"/>
              </a:ext>
            </a:extLst>
          </p:cNvPr>
          <p:cNvSpPr txBox="1"/>
          <p:nvPr/>
        </p:nvSpPr>
        <p:spPr>
          <a:xfrm>
            <a:off x="306696" y="6223916"/>
            <a:ext cx="6628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/>
              <a:t>Стоимость: </a:t>
            </a:r>
            <a:r>
              <a:rPr lang="ru-RU" b="1" dirty="0">
                <a:solidFill>
                  <a:srgbClr val="C00000"/>
                </a:solidFill>
              </a:rPr>
              <a:t>2 хана </a:t>
            </a:r>
            <a:r>
              <a:rPr lang="ru-RU" dirty="0"/>
              <a:t>(только в закрытой руке)</a:t>
            </a:r>
          </a:p>
        </p:txBody>
      </p:sp>
      <p:pic>
        <p:nvPicPr>
          <p:cNvPr id="54" name="Рисунок 53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4EFA2FFD-E58D-6FB8-E07D-8437F09E0B95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0950" y="3466034"/>
            <a:ext cx="591524" cy="807411"/>
          </a:xfrm>
          <a:prstGeom prst="rect">
            <a:avLst/>
          </a:prstGeom>
        </p:spPr>
      </p:pic>
      <p:pic>
        <p:nvPicPr>
          <p:cNvPr id="55" name="Рисунок 54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F5C5160E-987B-0D5B-DD82-3E1C120728D6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47456" y="3466034"/>
            <a:ext cx="613190" cy="797432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427DDBA-4F59-27BD-9340-7323C604B8C6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87" t="8889" r="38054" b="61216"/>
          <a:stretch/>
        </p:blipFill>
        <p:spPr>
          <a:xfrm>
            <a:off x="2958916" y="5386137"/>
            <a:ext cx="586545" cy="788272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EA0686FD-B01F-EA5C-7895-98674C563C42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87" t="8889" r="38054" b="61216"/>
          <a:stretch/>
        </p:blipFill>
        <p:spPr>
          <a:xfrm>
            <a:off x="3511960" y="5392480"/>
            <a:ext cx="586545" cy="788272"/>
          </a:xfrm>
          <a:prstGeom prst="rect">
            <a:avLst/>
          </a:prstGeom>
        </p:spPr>
      </p:pic>
      <p:pic>
        <p:nvPicPr>
          <p:cNvPr id="20" name="Рисунок 19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E795E0EE-ECEE-26A4-F866-78B80E84E88F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64" t="17653" r="38741" b="53481"/>
          <a:stretch/>
        </p:blipFill>
        <p:spPr>
          <a:xfrm>
            <a:off x="1670588" y="5418318"/>
            <a:ext cx="573434" cy="745730"/>
          </a:xfrm>
          <a:prstGeom prst="rect">
            <a:avLst/>
          </a:prstGeom>
        </p:spPr>
      </p:pic>
      <p:pic>
        <p:nvPicPr>
          <p:cNvPr id="21" name="Рисунок 20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5CC39C48-4BE6-EAD1-C74B-1A4BFEBE4C9B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64" t="17653" r="38741" b="53481"/>
          <a:stretch/>
        </p:blipFill>
        <p:spPr>
          <a:xfrm>
            <a:off x="2224168" y="5408205"/>
            <a:ext cx="573434" cy="745730"/>
          </a:xfrm>
          <a:prstGeom prst="rect">
            <a:avLst/>
          </a:prstGeom>
        </p:spPr>
      </p:pic>
      <p:pic>
        <p:nvPicPr>
          <p:cNvPr id="52" name="Рисунок 51" descr="Изображение выглядит как текст, фарфор&#10;&#10;Автоматически созданное описание">
            <a:extLst>
              <a:ext uri="{FF2B5EF4-FFF2-40B4-BE49-F238E27FC236}">
                <a16:creationId xmlns:a16="http://schemas.microsoft.com/office/drawing/2014/main" id="{7B6DF0EB-A1E1-874F-7C46-71AADCA907C2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46" t="18413" r="38741" b="52437"/>
          <a:stretch/>
        </p:blipFill>
        <p:spPr>
          <a:xfrm>
            <a:off x="368048" y="5418916"/>
            <a:ext cx="605206" cy="799722"/>
          </a:xfrm>
          <a:prstGeom prst="rect">
            <a:avLst/>
          </a:prstGeom>
        </p:spPr>
      </p:pic>
      <p:pic>
        <p:nvPicPr>
          <p:cNvPr id="56" name="Рисунок 55" descr="Изображение выглядит как текст, фарфор&#10;&#10;Автоматически созданное описание">
            <a:extLst>
              <a:ext uri="{FF2B5EF4-FFF2-40B4-BE49-F238E27FC236}">
                <a16:creationId xmlns:a16="http://schemas.microsoft.com/office/drawing/2014/main" id="{572FEB1A-D82B-895B-A31F-499E015B1E22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46" t="18413" r="38741" b="52437"/>
          <a:stretch/>
        </p:blipFill>
        <p:spPr>
          <a:xfrm>
            <a:off x="945953" y="5413638"/>
            <a:ext cx="605206" cy="799722"/>
          </a:xfrm>
          <a:prstGeom prst="rect">
            <a:avLst/>
          </a:prstGeom>
        </p:spPr>
      </p:pic>
      <p:pic>
        <p:nvPicPr>
          <p:cNvPr id="57" name="Рисунок 56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722EFFCD-AB05-80DF-FD86-18C06AAF5157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94" t="17609" r="38806" b="52216"/>
          <a:stretch/>
        </p:blipFill>
        <p:spPr>
          <a:xfrm>
            <a:off x="7547468" y="5417155"/>
            <a:ext cx="605206" cy="803632"/>
          </a:xfrm>
          <a:prstGeom prst="rect">
            <a:avLst/>
          </a:prstGeom>
        </p:spPr>
      </p:pic>
      <p:pic>
        <p:nvPicPr>
          <p:cNvPr id="58" name="Рисунок 57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B5F68059-FE69-0C56-AED5-078EA193EDFA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94" t="17609" r="38806" b="52216"/>
          <a:stretch/>
        </p:blipFill>
        <p:spPr>
          <a:xfrm>
            <a:off x="6989622" y="5417155"/>
            <a:ext cx="605206" cy="803632"/>
          </a:xfrm>
          <a:prstGeom prst="rect">
            <a:avLst/>
          </a:prstGeom>
        </p:spPr>
      </p:pic>
      <p:pic>
        <p:nvPicPr>
          <p:cNvPr id="60" name="Рисунок 59" descr="Изображение выглядит как внутренний, свеча, темный, молоко&#10;&#10;Автоматически созданное описание">
            <a:extLst>
              <a:ext uri="{FF2B5EF4-FFF2-40B4-BE49-F238E27FC236}">
                <a16:creationId xmlns:a16="http://schemas.microsoft.com/office/drawing/2014/main" id="{3D454B36-0377-D99B-3125-952070EAF0CE}"/>
              </a:ext>
            </a:extLst>
          </p:cNvPr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36" t="17334" r="37846" b="50902"/>
          <a:stretch/>
        </p:blipFill>
        <p:spPr>
          <a:xfrm>
            <a:off x="8302779" y="5368248"/>
            <a:ext cx="645380" cy="861775"/>
          </a:xfrm>
          <a:prstGeom prst="rect">
            <a:avLst/>
          </a:prstGeom>
        </p:spPr>
      </p:pic>
      <p:pic>
        <p:nvPicPr>
          <p:cNvPr id="61" name="Рисунок 60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635A425C-6D95-CE41-7F3B-9482B99FB1E0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63" t="17778" r="38015" b="52437"/>
          <a:stretch/>
        </p:blipFill>
        <p:spPr>
          <a:xfrm>
            <a:off x="5576981" y="5409903"/>
            <a:ext cx="630958" cy="848764"/>
          </a:xfrm>
          <a:prstGeom prst="rect">
            <a:avLst/>
          </a:prstGeom>
        </p:spPr>
      </p:pic>
      <p:pic>
        <p:nvPicPr>
          <p:cNvPr id="62" name="Рисунок 61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C934C13B-3F53-CF45-AFA9-CE042EE33583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63" t="17778" r="38015" b="52437"/>
          <a:stretch/>
        </p:blipFill>
        <p:spPr>
          <a:xfrm>
            <a:off x="6196806" y="5417155"/>
            <a:ext cx="634545" cy="853590"/>
          </a:xfrm>
          <a:prstGeom prst="rect">
            <a:avLst/>
          </a:prstGeom>
        </p:spPr>
      </p:pic>
      <p:pic>
        <p:nvPicPr>
          <p:cNvPr id="63" name="Рисунок 62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C56C64BC-A95A-27DD-F990-77A5EAFB5195}"/>
              </a:ext>
            </a:extLst>
          </p:cNvPr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25" t="18222" r="37387" b="52438"/>
          <a:stretch/>
        </p:blipFill>
        <p:spPr>
          <a:xfrm>
            <a:off x="4206945" y="5408205"/>
            <a:ext cx="623459" cy="782030"/>
          </a:xfrm>
          <a:prstGeom prst="rect">
            <a:avLst/>
          </a:prstGeom>
        </p:spPr>
      </p:pic>
      <p:pic>
        <p:nvPicPr>
          <p:cNvPr id="64" name="Рисунок 63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9EE550FA-0079-8EA1-B860-FAB4C0A21390}"/>
              </a:ext>
            </a:extLst>
          </p:cNvPr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25" t="18222" r="37387" b="52438"/>
          <a:stretch/>
        </p:blipFill>
        <p:spPr>
          <a:xfrm>
            <a:off x="4776516" y="5408205"/>
            <a:ext cx="623326" cy="781863"/>
          </a:xfrm>
          <a:prstGeom prst="rect">
            <a:avLst/>
          </a:prstGeom>
        </p:spPr>
      </p:pic>
      <p:pic>
        <p:nvPicPr>
          <p:cNvPr id="65" name="Рисунок 64">
            <a:extLst>
              <a:ext uri="{FF2B5EF4-FFF2-40B4-BE49-F238E27FC236}">
                <a16:creationId xmlns:a16="http://schemas.microsoft.com/office/drawing/2014/main" id="{1D23DFB9-1AB0-AEE3-16B5-05D797FB6BDC}"/>
              </a:ext>
            </a:extLst>
          </p:cNvPr>
          <p:cNvPicPr>
            <a:picLocks noChangeAspect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68" t="18413" r="38543" b="52437"/>
          <a:stretch/>
        </p:blipFill>
        <p:spPr>
          <a:xfrm>
            <a:off x="7279579" y="1647752"/>
            <a:ext cx="596514" cy="788908"/>
          </a:xfrm>
          <a:prstGeom prst="rect">
            <a:avLst/>
          </a:prstGeom>
        </p:spPr>
      </p:pic>
      <p:pic>
        <p:nvPicPr>
          <p:cNvPr id="66" name="Рисунок 65">
            <a:extLst>
              <a:ext uri="{FF2B5EF4-FFF2-40B4-BE49-F238E27FC236}">
                <a16:creationId xmlns:a16="http://schemas.microsoft.com/office/drawing/2014/main" id="{FCB1A73B-8D4C-7EF6-DE51-992B52F8B121}"/>
              </a:ext>
            </a:extLst>
          </p:cNvPr>
          <p:cNvPicPr>
            <a:picLocks noChangeAspect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68" t="18413" r="38543" b="52437"/>
          <a:stretch/>
        </p:blipFill>
        <p:spPr>
          <a:xfrm>
            <a:off x="7874343" y="1629279"/>
            <a:ext cx="596514" cy="788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8290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1205721-D598-5670-2EDC-B0AC54D5B7FA}"/>
              </a:ext>
            </a:extLst>
          </p:cNvPr>
          <p:cNvSpPr txBox="1"/>
          <p:nvPr/>
        </p:nvSpPr>
        <p:spPr>
          <a:xfrm>
            <a:off x="196594" y="1076464"/>
            <a:ext cx="1126204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 err="1">
                <a:solidFill>
                  <a:srgbClr val="C00000"/>
                </a:solidFill>
              </a:rPr>
              <a:t>Иццу</a:t>
            </a:r>
            <a:endParaRPr lang="ru-RU" sz="3200" b="1" dirty="0">
              <a:solidFill>
                <a:srgbClr val="C00000"/>
              </a:solidFill>
            </a:endParaRPr>
          </a:p>
          <a:p>
            <a:r>
              <a:rPr lang="ru-RU" dirty="0"/>
              <a:t>Это три </a:t>
            </a:r>
            <a:r>
              <a:rPr lang="ru-RU" dirty="0" err="1"/>
              <a:t>чи</a:t>
            </a:r>
            <a:r>
              <a:rPr lang="ru-RU" dirty="0"/>
              <a:t> в одной масти: </a:t>
            </a:r>
            <a:r>
              <a:rPr lang="ru-RU" b="1" dirty="0"/>
              <a:t>123</a:t>
            </a:r>
            <a:r>
              <a:rPr lang="ru-RU" dirty="0"/>
              <a:t>,</a:t>
            </a:r>
            <a:r>
              <a:rPr lang="ru-RU" b="1" dirty="0"/>
              <a:t> 456 </a:t>
            </a:r>
            <a:r>
              <a:rPr lang="ru-RU" dirty="0"/>
              <a:t>и </a:t>
            </a:r>
            <a:r>
              <a:rPr lang="ru-RU" b="1" dirty="0"/>
              <a:t>789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D0B036-1F61-DB51-6786-34D2BA67F1DC}"/>
              </a:ext>
            </a:extLst>
          </p:cNvPr>
          <p:cNvSpPr txBox="1"/>
          <p:nvPr/>
        </p:nvSpPr>
        <p:spPr>
          <a:xfrm>
            <a:off x="241115" y="4421006"/>
            <a:ext cx="112620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Это три </a:t>
            </a:r>
            <a:r>
              <a:rPr lang="ru-RU" dirty="0" err="1"/>
              <a:t>чи</a:t>
            </a:r>
            <a:r>
              <a:rPr lang="ru-RU" dirty="0"/>
              <a:t> из </a:t>
            </a:r>
            <a:r>
              <a:rPr lang="ru-RU" dirty="0" err="1"/>
              <a:t>тайлов</a:t>
            </a:r>
            <a:r>
              <a:rPr lang="ru-RU" dirty="0"/>
              <a:t> трех разных мастей </a:t>
            </a:r>
            <a:r>
              <a:rPr lang="ru-RU" b="1" dirty="0"/>
              <a:t>с совпадающими номерами</a:t>
            </a:r>
          </a:p>
        </p:txBody>
      </p:sp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65495CEA-E687-28FA-79BF-C615C1A93B01}"/>
              </a:ext>
            </a:extLst>
          </p:cNvPr>
          <p:cNvSpPr/>
          <p:nvPr/>
        </p:nvSpPr>
        <p:spPr>
          <a:xfrm>
            <a:off x="196594" y="298438"/>
            <a:ext cx="10979405" cy="718458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3600" dirty="0"/>
              <a:t>ЯКУ ИЗ ТРЕХ СЕТОВ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81D677B-B4C3-C0C6-98CD-AEBF831BCEEA}"/>
              </a:ext>
            </a:extLst>
          </p:cNvPr>
          <p:cNvSpPr txBox="1"/>
          <p:nvPr/>
        </p:nvSpPr>
        <p:spPr>
          <a:xfrm>
            <a:off x="241115" y="3134714"/>
            <a:ext cx="6628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/>
              <a:t>Стоимость: </a:t>
            </a:r>
            <a:r>
              <a:rPr lang="ru-RU" b="1" dirty="0">
                <a:solidFill>
                  <a:srgbClr val="C00000"/>
                </a:solidFill>
              </a:rPr>
              <a:t>1 хан </a:t>
            </a:r>
            <a:r>
              <a:rPr lang="ru-RU" dirty="0"/>
              <a:t>в открытой руке и</a:t>
            </a:r>
            <a:r>
              <a:rPr lang="ru-RU" b="1" dirty="0"/>
              <a:t> </a:t>
            </a:r>
            <a:r>
              <a:rPr lang="ru-RU" b="1" dirty="0">
                <a:solidFill>
                  <a:srgbClr val="C00000"/>
                </a:solidFill>
              </a:rPr>
              <a:t>2 хана</a:t>
            </a:r>
            <a:r>
              <a:rPr lang="ru-RU" dirty="0"/>
              <a:t> в закрытой руке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8E720A1-C5EF-4E03-C691-428F1F819D3C}"/>
              </a:ext>
            </a:extLst>
          </p:cNvPr>
          <p:cNvSpPr txBox="1"/>
          <p:nvPr/>
        </p:nvSpPr>
        <p:spPr>
          <a:xfrm>
            <a:off x="196594" y="3771277"/>
            <a:ext cx="233417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 err="1">
                <a:solidFill>
                  <a:srgbClr val="C00000"/>
                </a:solidFill>
              </a:rPr>
              <a:t>Санщоку</a:t>
            </a:r>
            <a:endParaRPr lang="ru-RU" sz="3200" b="1" dirty="0">
              <a:solidFill>
                <a:srgbClr val="C00000"/>
              </a:solidFill>
            </a:endParaRPr>
          </a:p>
          <a:p>
            <a:endParaRPr lang="ru-RU" dirty="0"/>
          </a:p>
        </p:txBody>
      </p:sp>
      <p:pic>
        <p:nvPicPr>
          <p:cNvPr id="19" name="Рисунок 18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453F2322-3471-D377-F1A4-48098A84C3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98270" y="4929554"/>
            <a:ext cx="660110" cy="848360"/>
          </a:xfrm>
          <a:prstGeom prst="rect">
            <a:avLst/>
          </a:prstGeom>
        </p:spPr>
      </p:pic>
      <p:pic>
        <p:nvPicPr>
          <p:cNvPr id="20" name="Рисунок 19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55D71D8C-C9C0-9B06-BE2C-15001F1F023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58380" y="4905077"/>
            <a:ext cx="660112" cy="865679"/>
          </a:xfrm>
          <a:prstGeom prst="rect">
            <a:avLst/>
          </a:prstGeom>
        </p:spPr>
      </p:pic>
      <p:pic>
        <p:nvPicPr>
          <p:cNvPr id="21" name="Рисунок 20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63C62C1F-F17F-D6F8-A3F2-534B5C35D40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18490" y="4926707"/>
            <a:ext cx="672904" cy="844049"/>
          </a:xfrm>
          <a:prstGeom prst="rect">
            <a:avLst/>
          </a:prstGeom>
        </p:spPr>
      </p:pic>
      <p:pic>
        <p:nvPicPr>
          <p:cNvPr id="22" name="Рисунок 21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9FB2A3C5-7028-9767-87DA-06EA4DA0B842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15100" y="4911015"/>
            <a:ext cx="657843" cy="884929"/>
          </a:xfrm>
          <a:prstGeom prst="rect">
            <a:avLst/>
          </a:prstGeom>
        </p:spPr>
      </p:pic>
      <p:pic>
        <p:nvPicPr>
          <p:cNvPr id="23" name="Рисунок 22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95CCACEC-8E70-DCD8-D54B-C098B044A7F2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6835480" y="4948165"/>
            <a:ext cx="667212" cy="818725"/>
          </a:xfrm>
          <a:prstGeom prst="rect">
            <a:avLst/>
          </a:prstGeom>
        </p:spPr>
      </p:pic>
      <p:pic>
        <p:nvPicPr>
          <p:cNvPr id="24" name="Рисунок 23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A56B60E7-7327-480E-EDED-A73BE32460F4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7467408" y="4920032"/>
            <a:ext cx="655664" cy="846858"/>
          </a:xfrm>
          <a:prstGeom prst="rect">
            <a:avLst/>
          </a:prstGeom>
        </p:spPr>
      </p:pic>
      <p:pic>
        <p:nvPicPr>
          <p:cNvPr id="25" name="Рисунок 24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51AC1C5C-F380-6401-9ADA-7E31AC380C3F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47751" y="4907685"/>
            <a:ext cx="667967" cy="868668"/>
          </a:xfrm>
          <a:prstGeom prst="rect">
            <a:avLst/>
          </a:prstGeom>
        </p:spPr>
      </p:pic>
      <p:pic>
        <p:nvPicPr>
          <p:cNvPr id="27" name="Рисунок 26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A8A5D0D7-7FC4-4CF0-D885-12E5EF43A401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3098225" y="4937103"/>
            <a:ext cx="689392" cy="878194"/>
          </a:xfrm>
          <a:prstGeom prst="rect">
            <a:avLst/>
          </a:prstGeom>
        </p:spPr>
      </p:pic>
      <p:pic>
        <p:nvPicPr>
          <p:cNvPr id="28" name="Рисунок 27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90553F6A-97A3-7F0E-0051-701F5E06EA2F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31838" y="4892234"/>
            <a:ext cx="689392" cy="897075"/>
          </a:xfrm>
          <a:prstGeom prst="rect">
            <a:avLst/>
          </a:prstGeom>
        </p:spPr>
      </p:pic>
      <p:pic>
        <p:nvPicPr>
          <p:cNvPr id="29" name="Рисунок 28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B00A7B61-F4E8-4B12-1771-418C2593A1CD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986512" y="4878082"/>
            <a:ext cx="689392" cy="897075"/>
          </a:xfrm>
          <a:prstGeom prst="rect">
            <a:avLst/>
          </a:prstGeom>
        </p:spPr>
      </p:pic>
      <p:pic>
        <p:nvPicPr>
          <p:cNvPr id="30" name="Рисунок 29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63E5F919-F074-4D05-F446-720F0647EFC8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63" t="18413" r="38544" b="52437"/>
          <a:stretch/>
        </p:blipFill>
        <p:spPr>
          <a:xfrm>
            <a:off x="307168" y="4907685"/>
            <a:ext cx="627259" cy="840886"/>
          </a:xfrm>
          <a:prstGeom prst="rect">
            <a:avLst/>
          </a:prstGeom>
        </p:spPr>
      </p:pic>
      <p:pic>
        <p:nvPicPr>
          <p:cNvPr id="31" name="Рисунок 30" descr="Изображение выглядит как текст, ночное небо&#10;&#10;Автоматически созданное описание">
            <a:extLst>
              <a:ext uri="{FF2B5EF4-FFF2-40B4-BE49-F238E27FC236}">
                <a16:creationId xmlns:a16="http://schemas.microsoft.com/office/drawing/2014/main" id="{71C7701F-F2B4-BD90-AEA5-E9D73953A170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46" t="18412" r="37169" b="51259"/>
          <a:stretch/>
        </p:blipFill>
        <p:spPr>
          <a:xfrm rot="10800000">
            <a:off x="918600" y="4890248"/>
            <a:ext cx="678051" cy="884909"/>
          </a:xfrm>
          <a:prstGeom prst="rect">
            <a:avLst/>
          </a:prstGeom>
        </p:spPr>
      </p:pic>
      <p:pic>
        <p:nvPicPr>
          <p:cNvPr id="32" name="Рисунок 31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5BE34700-598A-8C80-6B42-499B0641E820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06" t="18145" r="37708" b="52437"/>
          <a:stretch/>
        </p:blipFill>
        <p:spPr>
          <a:xfrm rot="10800000">
            <a:off x="1580077" y="4914773"/>
            <a:ext cx="657220" cy="831948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94BC2242-C672-9F5E-8998-E4A0FF53D85C}"/>
              </a:ext>
            </a:extLst>
          </p:cNvPr>
          <p:cNvSpPr txBox="1"/>
          <p:nvPr/>
        </p:nvSpPr>
        <p:spPr>
          <a:xfrm>
            <a:off x="220417" y="5884098"/>
            <a:ext cx="6628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/>
              <a:t>Стоимость: </a:t>
            </a:r>
            <a:r>
              <a:rPr lang="ru-RU" b="1" dirty="0">
                <a:solidFill>
                  <a:srgbClr val="C00000"/>
                </a:solidFill>
              </a:rPr>
              <a:t>1 хан </a:t>
            </a:r>
            <a:r>
              <a:rPr lang="ru-RU" dirty="0"/>
              <a:t>в открытой руке и</a:t>
            </a:r>
            <a:r>
              <a:rPr lang="ru-RU" b="1" dirty="0"/>
              <a:t> </a:t>
            </a:r>
            <a:r>
              <a:rPr lang="ru-RU" b="1" dirty="0">
                <a:solidFill>
                  <a:srgbClr val="C00000"/>
                </a:solidFill>
              </a:rPr>
              <a:t>2 хана</a:t>
            </a:r>
            <a:r>
              <a:rPr lang="ru-RU" dirty="0"/>
              <a:t> в закрытой руке</a:t>
            </a:r>
          </a:p>
        </p:txBody>
      </p:sp>
      <p:pic>
        <p:nvPicPr>
          <p:cNvPr id="36" name="Рисунок 35">
            <a:extLst>
              <a:ext uri="{FF2B5EF4-FFF2-40B4-BE49-F238E27FC236}">
                <a16:creationId xmlns:a16="http://schemas.microsoft.com/office/drawing/2014/main" id="{9FC947B5-CDF3-0F4F-0762-E6251B79F557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8842" y="2010924"/>
            <a:ext cx="624299" cy="839011"/>
          </a:xfrm>
          <a:prstGeom prst="rect">
            <a:avLst/>
          </a:prstGeom>
        </p:spPr>
      </p:pic>
      <p:pic>
        <p:nvPicPr>
          <p:cNvPr id="37" name="Рисунок 36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C35D2E97-2858-7EA6-5529-C28FDBD2CC8E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05218" y="2030266"/>
            <a:ext cx="608345" cy="828051"/>
          </a:xfrm>
          <a:prstGeom prst="rect">
            <a:avLst/>
          </a:prstGeom>
        </p:spPr>
      </p:pic>
      <p:pic>
        <p:nvPicPr>
          <p:cNvPr id="38" name="Рисунок 37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1D338574-4382-ED85-5B20-DDF6FE3D7353}"/>
              </a:ext>
            </a:extLst>
          </p:cNvPr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0090" y="2030266"/>
            <a:ext cx="608345" cy="831513"/>
          </a:xfrm>
          <a:prstGeom prst="rect">
            <a:avLst/>
          </a:prstGeom>
        </p:spPr>
      </p:pic>
      <p:pic>
        <p:nvPicPr>
          <p:cNvPr id="44" name="Рисунок 43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F81A8B2B-6083-B12F-B817-DB730E5E4935}"/>
              </a:ext>
            </a:extLst>
          </p:cNvPr>
          <p:cNvPicPr>
            <a:picLocks noChangeAspect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84951" y="2008213"/>
            <a:ext cx="608345" cy="799743"/>
          </a:xfrm>
          <a:prstGeom prst="rect">
            <a:avLst/>
          </a:prstGeom>
        </p:spPr>
      </p:pic>
      <p:pic>
        <p:nvPicPr>
          <p:cNvPr id="45" name="Рисунок 44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F2C6075D-0F7A-F540-2D6B-62ACDF04C230}"/>
              </a:ext>
            </a:extLst>
          </p:cNvPr>
          <p:cNvPicPr>
            <a:picLocks noChangeAspect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77057" y="2008214"/>
            <a:ext cx="608345" cy="799742"/>
          </a:xfrm>
          <a:prstGeom prst="rect">
            <a:avLst/>
          </a:prstGeom>
        </p:spPr>
      </p:pic>
      <p:pic>
        <p:nvPicPr>
          <p:cNvPr id="46" name="Рисунок 45" descr="Изображение выглядит как текст, фарфор&#10;&#10;Автоматически созданное описание">
            <a:extLst>
              <a:ext uri="{FF2B5EF4-FFF2-40B4-BE49-F238E27FC236}">
                <a16:creationId xmlns:a16="http://schemas.microsoft.com/office/drawing/2014/main" id="{C01D3798-A19D-573C-DB94-EA69C6C801F1}"/>
              </a:ext>
            </a:extLst>
          </p:cNvPr>
          <p:cNvPicPr>
            <a:picLocks noChangeAspect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44001" y="1976169"/>
            <a:ext cx="621522" cy="821283"/>
          </a:xfrm>
          <a:prstGeom prst="rect">
            <a:avLst/>
          </a:prstGeom>
        </p:spPr>
      </p:pic>
      <p:pic>
        <p:nvPicPr>
          <p:cNvPr id="47" name="Рисунок 46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092D757B-FCD2-29D0-DBF4-9318D7EEC1F8}"/>
              </a:ext>
            </a:extLst>
          </p:cNvPr>
          <p:cNvPicPr>
            <a:picLocks noChangeAspect="1"/>
          </p:cNvPicPr>
          <p:nvPr/>
        </p:nvPicPr>
        <p:blipFill rotWithShape="1">
          <a:blip r:embed="rId1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75584" y="1976169"/>
            <a:ext cx="603285" cy="803274"/>
          </a:xfrm>
          <a:prstGeom prst="rect">
            <a:avLst/>
          </a:prstGeom>
        </p:spPr>
      </p:pic>
      <p:pic>
        <p:nvPicPr>
          <p:cNvPr id="48" name="Рисунок 47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B9C6B541-530A-6B78-177A-8AFCF97D0923}"/>
              </a:ext>
            </a:extLst>
          </p:cNvPr>
          <p:cNvPicPr>
            <a:picLocks noChangeAspect="1"/>
          </p:cNvPicPr>
          <p:nvPr/>
        </p:nvPicPr>
        <p:blipFill rotWithShape="1">
          <a:blip r:embed="rId2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88929" y="1967097"/>
            <a:ext cx="592359" cy="794101"/>
          </a:xfrm>
          <a:prstGeom prst="rect">
            <a:avLst/>
          </a:prstGeom>
        </p:spPr>
      </p:pic>
      <p:pic>
        <p:nvPicPr>
          <p:cNvPr id="49" name="Рисунок 48" descr="Изображение выглядит как текст, ночное небо&#10;&#10;Автоматически созданное описание">
            <a:extLst>
              <a:ext uri="{FF2B5EF4-FFF2-40B4-BE49-F238E27FC236}">
                <a16:creationId xmlns:a16="http://schemas.microsoft.com/office/drawing/2014/main" id="{E81A26D5-12E9-1F1D-86CA-3342C4AD399D}"/>
              </a:ext>
            </a:extLst>
          </p:cNvPr>
          <p:cNvPicPr>
            <a:picLocks noChangeAspect="1"/>
          </p:cNvPicPr>
          <p:nvPr/>
        </p:nvPicPr>
        <p:blipFill rotWithShape="1">
          <a:blip r:embed="rId2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5784689" y="1955754"/>
            <a:ext cx="646927" cy="844291"/>
          </a:xfrm>
          <a:prstGeom prst="rect">
            <a:avLst/>
          </a:prstGeom>
        </p:spPr>
      </p:pic>
      <p:pic>
        <p:nvPicPr>
          <p:cNvPr id="50" name="Рисунок 49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53DA0FB1-B28F-9B2E-E8CE-706E02D4F243}"/>
              </a:ext>
            </a:extLst>
          </p:cNvPr>
          <p:cNvPicPr>
            <a:picLocks noChangeAspect="1"/>
          </p:cNvPicPr>
          <p:nvPr/>
        </p:nvPicPr>
        <p:blipFill rotWithShape="1">
          <a:blip r:embed="rId2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6384199" y="1955754"/>
            <a:ext cx="646927" cy="818919"/>
          </a:xfrm>
          <a:prstGeom prst="rect">
            <a:avLst/>
          </a:prstGeom>
        </p:spPr>
      </p:pic>
      <p:pic>
        <p:nvPicPr>
          <p:cNvPr id="51" name="Рисунок 50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176918CF-92E4-BACF-1924-C38199062A52}"/>
              </a:ext>
            </a:extLst>
          </p:cNvPr>
          <p:cNvPicPr>
            <a:picLocks noChangeAspect="1"/>
          </p:cNvPicPr>
          <p:nvPr/>
        </p:nvPicPr>
        <p:blipFill rotWithShape="1">
          <a:blip r:embed="rId2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84108" y="1927318"/>
            <a:ext cx="605691" cy="826750"/>
          </a:xfrm>
          <a:prstGeom prst="rect">
            <a:avLst/>
          </a:prstGeom>
        </p:spPr>
      </p:pic>
      <p:pic>
        <p:nvPicPr>
          <p:cNvPr id="53" name="Рисунок 52">
            <a:extLst>
              <a:ext uri="{FF2B5EF4-FFF2-40B4-BE49-F238E27FC236}">
                <a16:creationId xmlns:a16="http://schemas.microsoft.com/office/drawing/2014/main" id="{10BB6407-9FFE-0D5A-F7E6-F2EB235F7067}"/>
              </a:ext>
            </a:extLst>
          </p:cNvPr>
          <p:cNvPicPr>
            <a:picLocks noChangeAspect="1"/>
          </p:cNvPicPr>
          <p:nvPr/>
        </p:nvPicPr>
        <p:blipFill rotWithShape="1">
          <a:blip r:embed="rId2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62867" y="1927318"/>
            <a:ext cx="592360" cy="783413"/>
          </a:xfrm>
          <a:prstGeom prst="rect">
            <a:avLst/>
          </a:prstGeom>
        </p:spPr>
      </p:pic>
      <p:pic>
        <p:nvPicPr>
          <p:cNvPr id="54" name="Рисунок 53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9EF324E3-8C37-5A8B-1E3A-FBB46350B170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8468639" y="1952390"/>
            <a:ext cx="614988" cy="783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486229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398</TotalTime>
  <Words>972</Words>
  <Application>Microsoft Office PowerPoint</Application>
  <PresentationFormat>Широкоэкранный</PresentationFormat>
  <Paragraphs>109</Paragraphs>
  <Slides>19</Slides>
  <Notes>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19</vt:i4>
      </vt:variant>
    </vt:vector>
  </HeadingPairs>
  <TitlesOfParts>
    <vt:vector size="24" baseType="lpstr">
      <vt:lpstr>Arial</vt:lpstr>
      <vt:lpstr>Calibri</vt:lpstr>
      <vt:lpstr>Calibri Light</vt:lpstr>
      <vt:lpstr>Wingdings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Liudmila Mizina</dc:creator>
  <cp:lastModifiedBy>Liudmila Mizina</cp:lastModifiedBy>
  <cp:revision>21</cp:revision>
  <dcterms:created xsi:type="dcterms:W3CDTF">2022-10-12T16:49:57Z</dcterms:created>
  <dcterms:modified xsi:type="dcterms:W3CDTF">2022-11-20T13:12:50Z</dcterms:modified>
</cp:coreProperties>
</file>